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 id="2147483662" r:id="rId3"/>
    <p:sldMasterId id="2147483674" r:id="rId4"/>
  </p:sldMasterIdLst>
  <p:notesMasterIdLst>
    <p:notesMasterId r:id="rId20"/>
  </p:notesMasterIdLst>
  <p:sldIdLst>
    <p:sldId id="256" r:id="rId5"/>
    <p:sldId id="257" r:id="rId6"/>
    <p:sldId id="258" r:id="rId7"/>
    <p:sldId id="259" r:id="rId8"/>
    <p:sldId id="260" r:id="rId9"/>
    <p:sldId id="261" r:id="rId10"/>
    <p:sldId id="262" r:id="rId11"/>
    <p:sldId id="263" r:id="rId12"/>
    <p:sldId id="265" r:id="rId13"/>
    <p:sldId id="266" r:id="rId14"/>
    <p:sldId id="267" r:id="rId15"/>
    <p:sldId id="268" r:id="rId16"/>
    <p:sldId id="269" r:id="rId17"/>
    <p:sldId id="270"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00" autoAdjust="0"/>
  </p:normalViewPr>
  <p:slideViewPr>
    <p:cSldViewPr showGuides="1">
      <p:cViewPr varScale="1">
        <p:scale>
          <a:sx n="76" d="100"/>
          <a:sy n="76" d="100"/>
        </p:scale>
        <p:origin x="-34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2.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E4CB0F-D274-4D95-8802-67A239E7AAC6}" type="datetimeFigureOut">
              <a:rPr lang="en-US" smtClean="0"/>
              <a:t>6/7/2013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40D78E-EBCE-4D44-BCD2-6CD29245ED14}" type="slidenum">
              <a:rPr lang="en-US" smtClean="0"/>
              <a:t>‹#›</a:t>
            </a:fld>
            <a:endParaRPr lang="en-US"/>
          </a:p>
        </p:txBody>
      </p:sp>
    </p:spTree>
    <p:extLst>
      <p:ext uri="{BB962C8B-B14F-4D97-AF65-F5344CB8AC3E}">
        <p14:creationId xmlns:p14="http://schemas.microsoft.com/office/powerpoint/2010/main" val="3236764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numCol="2" spcCol="182880">
            <a:normAutofit fontScale="47500" lnSpcReduction="20000"/>
          </a:bodyPr>
          <a:lstStyle/>
          <a:p>
            <a:r>
              <a:rPr lang="en-US" sz="1400" b="1" dirty="0" smtClean="0"/>
              <a:t>Donut</a:t>
            </a:r>
            <a:r>
              <a:rPr lang="en-US" sz="1400" b="1" baseline="0" dirty="0" smtClean="0"/>
              <a:t> with text inside</a:t>
            </a:r>
          </a:p>
          <a:p>
            <a:r>
              <a:rPr lang="en-US" sz="1400" b="0" baseline="0" dirty="0" smtClean="0"/>
              <a:t>(Intermediate)</a:t>
            </a:r>
          </a:p>
          <a:p>
            <a:endParaRPr lang="en-US" sz="1400" b="1" baseline="0" dirty="0" smtClean="0"/>
          </a:p>
          <a:p>
            <a:endParaRPr lang="en-US" sz="1400" b="1" baseline="0" dirty="0" smtClean="0"/>
          </a:p>
          <a:p>
            <a:r>
              <a:rPr lang="en-US" sz="1200" b="0" baseline="0" dirty="0" smtClean="0">
                <a:latin typeface="+mn-lt"/>
              </a:rPr>
              <a:t>To reproduce the circle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Shapes</a:t>
            </a:r>
            <a:r>
              <a:rPr lang="en-US" sz="1200" i="0" baseline="0" dirty="0" smtClean="0"/>
              <a:t>, and then under </a:t>
            </a:r>
            <a:r>
              <a:rPr lang="en-US" sz="1200" b="1" i="0" baseline="0" dirty="0" smtClean="0"/>
              <a:t>Basic Shapes </a:t>
            </a:r>
            <a:r>
              <a:rPr lang="en-US" sz="1200" i="0" baseline="0" dirty="0" smtClean="0"/>
              <a:t>click </a:t>
            </a:r>
            <a:r>
              <a:rPr lang="en-US" sz="1200" b="1" i="0" baseline="0" dirty="0" smtClean="0"/>
              <a:t>Donut </a:t>
            </a:r>
            <a:r>
              <a:rPr lang="en-US" sz="1200" b="0" i="0" baseline="0" dirty="0" smtClean="0"/>
              <a:t>(third row, second option from the left)</a:t>
            </a:r>
            <a:r>
              <a:rPr lang="en-US" sz="1200" i="0" baseline="0" dirty="0" smtClean="0"/>
              <a:t>. On the slide, drag to draw a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Drag the yellow diamond adjustment handle to the left to decrease the width of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donut.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5.92”</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5.92”</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Outline</a:t>
            </a:r>
            <a:r>
              <a:rPr lang="en-US" sz="1200" i="0" baseline="0" dirty="0" smtClean="0"/>
              <a:t>, and then click </a:t>
            </a:r>
            <a:r>
              <a:rPr lang="en-US" sz="1200" b="1" i="0" baseline="0" dirty="0" smtClean="0"/>
              <a:t>No Outline</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Fill</a:t>
            </a:r>
            <a:r>
              <a:rPr lang="en-US" sz="1200" i="0" baseline="0" dirty="0" smtClean="0"/>
              <a:t>, and then under </a:t>
            </a:r>
            <a:r>
              <a:rPr lang="en-US" sz="1200" b="1" i="0" baseline="0" dirty="0" smtClean="0"/>
              <a:t>Theme Colors </a:t>
            </a:r>
            <a:r>
              <a:rPr lang="en-US" sz="1200" i="0" baseline="0" dirty="0" smtClean="0"/>
              <a:t>click </a:t>
            </a:r>
            <a:r>
              <a:rPr lang="en-US" sz="1200" b="1" baseline="0" dirty="0" smtClean="0">
                <a:solidFill>
                  <a:schemeClr val="accent6"/>
                </a:solidFill>
                <a:latin typeface="+mn-lt"/>
              </a:rPr>
              <a:t>Olive Green, Accent 3, Darker 25%</a:t>
            </a:r>
            <a:r>
              <a:rPr lang="en-US" sz="1200" b="0" baseline="0" dirty="0" smtClean="0">
                <a:solidFill>
                  <a:schemeClr val="accent6"/>
                </a:solidFill>
                <a:latin typeface="+mn-lt"/>
              </a:rPr>
              <a:t> (fifth row, seventh option from the left). </a:t>
            </a:r>
            <a:endParaRPr lang="en-US" sz="1200" i="0" dirty="0" smtClean="0"/>
          </a:p>
          <a:p>
            <a:pPr marL="228600" indent="-228600">
              <a:buFont typeface="+mj-lt"/>
              <a:buAutoNum type="arabicPeriod"/>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a:t>
            </a:r>
            <a:r>
              <a:rPr lang="en-US" sz="1200" b="1" i="0" baseline="0" dirty="0" smtClean="0"/>
              <a:t>Shape Effects</a:t>
            </a:r>
            <a:r>
              <a:rPr lang="en-US" sz="1200" i="0" baseline="0" dirty="0" smtClean="0"/>
              <a:t>, and then do the following:</a:t>
            </a:r>
          </a:p>
          <a:p>
            <a:pPr marL="685800" lvl="1" indent="-228600">
              <a:buFont typeface="Arial" pitchFamily="34" charset="0"/>
              <a:buChar char="•"/>
            </a:pPr>
            <a:r>
              <a:rPr lang="en-US" sz="1200" i="0" baseline="0" dirty="0" smtClean="0"/>
              <a:t>Point to </a:t>
            </a:r>
            <a:r>
              <a:rPr lang="en-US" sz="1200" b="1" i="0" baseline="0" dirty="0" smtClean="0"/>
              <a:t>Bevel</a:t>
            </a:r>
            <a:r>
              <a:rPr lang="en-US" sz="1200" i="0" baseline="0" dirty="0" smtClean="0"/>
              <a:t>, and then under </a:t>
            </a:r>
            <a:r>
              <a:rPr lang="en-US" sz="1200" b="1" i="0" baseline="0" dirty="0" smtClean="0"/>
              <a:t>Bevel</a:t>
            </a:r>
            <a:r>
              <a:rPr lang="en-US" sz="1200" i="0" baseline="0" dirty="0" smtClean="0"/>
              <a:t> click </a:t>
            </a:r>
            <a:r>
              <a:rPr lang="en-US" sz="1200" b="1" i="0" baseline="0" dirty="0" smtClean="0"/>
              <a:t>Soft Round </a:t>
            </a:r>
            <a:r>
              <a:rPr lang="en-US" sz="1200" i="0" baseline="0" dirty="0" smtClean="0"/>
              <a:t>(second row, second option from the left). </a:t>
            </a:r>
          </a:p>
          <a:p>
            <a:pPr marL="685800" lvl="1" indent="-228600">
              <a:buFont typeface="Arial" pitchFamily="34" charset="0"/>
              <a:buChar cha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dirty="0" smtClean="0">
                <a:solidFill>
                  <a:schemeClr val="tx1"/>
                </a:solidFill>
                <a:latin typeface="+mn-lt"/>
              </a:rPr>
              <a:t>Offset Diagonal Bottom Right </a:t>
            </a:r>
            <a:r>
              <a:rPr lang="en-US" sz="1200" b="0" dirty="0" smtClean="0">
                <a:solidFill>
                  <a:schemeClr val="tx1"/>
                </a:solidFill>
                <a:latin typeface="+mn-lt"/>
              </a:rPr>
              <a:t>(first</a:t>
            </a:r>
            <a:r>
              <a:rPr lang="en-US" sz="1200" b="0" baseline="0" dirty="0" smtClean="0">
                <a:solidFill>
                  <a:schemeClr val="tx1"/>
                </a:solidFill>
                <a:latin typeface="+mn-lt"/>
              </a:rPr>
              <a:t> row, first option from the left)</a:t>
            </a:r>
            <a:r>
              <a:rPr lang="en-US" sz="1200" b="0" dirty="0" smtClean="0">
                <a:solidFill>
                  <a:schemeClr val="tx1"/>
                </a:solidFill>
                <a:latin typeface="+mn-lt"/>
              </a:rPr>
              <a:t>.</a:t>
            </a:r>
          </a:p>
          <a:p>
            <a:pPr marL="685800" lvl="1" indent="-228600">
              <a:buFont typeface="Arial" pitchFamily="34" charset="0"/>
              <a:buChar char="•"/>
            </a:pPr>
            <a:endParaRPr lang="en-US" sz="1200" b="0" i="0" baseline="0" dirty="0" smtClean="0">
              <a:solidFill>
                <a:schemeClr val="tx1"/>
              </a:solidFill>
              <a:latin typeface="+mn-lt"/>
            </a:endParaRPr>
          </a:p>
          <a:p>
            <a:r>
              <a:rPr lang="en-US" sz="1200" b="0" baseline="0" dirty="0" smtClean="0">
                <a:latin typeface="+mn-lt"/>
              </a:rPr>
              <a:t>To reproduce the text on this slide, do the following:</a:t>
            </a:r>
          </a:p>
          <a:p>
            <a:endParaRPr lang="en-US" sz="1200" b="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i="0" baseline="0" dirty="0" smtClean="0"/>
              <a:t>Enter text in the text box, select the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sz="1200" b="1" baseline="0" dirty="0" smtClean="0">
                <a:latin typeface="+mn-lt"/>
              </a:rPr>
              <a:t>Consolas </a:t>
            </a:r>
            <a:r>
              <a:rPr lang="en-US" sz="1200" i="0" baseline="0" dirty="0" smtClean="0"/>
              <a:t>from the </a:t>
            </a:r>
            <a:r>
              <a:rPr lang="en-US" sz="1200" b="1" i="0" baseline="0" dirty="0" smtClean="0"/>
              <a:t>Font</a:t>
            </a:r>
            <a:r>
              <a:rPr lang="en-US" sz="1200" i="0" baseline="0" dirty="0" smtClean="0"/>
              <a:t> list, enter </a:t>
            </a:r>
            <a:r>
              <a:rPr lang="en-US" sz="1200" b="1" baseline="0" dirty="0" smtClean="0">
                <a:latin typeface="+mn-lt"/>
              </a:rPr>
              <a:t>27</a:t>
            </a:r>
            <a:r>
              <a:rPr lang="en-US" sz="1200" i="0" baseline="0" dirty="0" smtClean="0"/>
              <a:t> in the </a:t>
            </a:r>
            <a:r>
              <a:rPr lang="en-US" sz="1200" b="1" i="0" baseline="0" dirty="0" smtClean="0"/>
              <a:t>Font Size </a:t>
            </a:r>
            <a:r>
              <a:rPr lang="en-US" sz="1200" i="0" baseline="0" dirty="0" smtClean="0"/>
              <a:t>box, click the button next to </a:t>
            </a:r>
            <a:r>
              <a:rPr lang="en-US" sz="1200" b="1" i="0" baseline="0" dirty="0" smtClean="0"/>
              <a:t>Font Color</a:t>
            </a:r>
            <a:r>
              <a:rPr lang="en-US" sz="1200" i="0" baseline="0" dirty="0" smtClean="0"/>
              <a:t>, and then under </a:t>
            </a:r>
            <a:r>
              <a:rPr lang="en-US" sz="1200" b="1" i="0" baseline="0" dirty="0" smtClean="0"/>
              <a:t>Theme Colors </a:t>
            </a:r>
            <a:r>
              <a:rPr lang="en-US" sz="1200" i="0" baseline="0" dirty="0" smtClean="0"/>
              <a:t>click </a:t>
            </a:r>
            <a:r>
              <a:rPr lang="en-US" sz="1200" b="1" i="0" baseline="0" dirty="0" smtClean="0"/>
              <a:t>White, Background 1 </a:t>
            </a:r>
            <a:r>
              <a:rPr lang="en-US" sz="1200" i="0" baseline="0" dirty="0" smtClean="0"/>
              <a:t>(first row, first option from the left).</a:t>
            </a:r>
            <a:r>
              <a:rPr lang="en-US" sz="1200" b="0" baseline="0" dirty="0" smtClean="0">
                <a:latin typeface="+mn-lt"/>
              </a:rPr>
              <a:t> Tip: To enter the two bullets with the text, o</a:t>
            </a:r>
            <a:r>
              <a:rPr lang="en-US" sz="1200" baseline="0" dirty="0" smtClean="0"/>
              <a:t>n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Symbol</a:t>
            </a:r>
            <a:r>
              <a:rPr lang="en-US" sz="1200" baseline="0" dirty="0" smtClean="0"/>
              <a:t>. In the </a:t>
            </a:r>
            <a:r>
              <a:rPr lang="en-US" sz="1200" b="1" baseline="0" dirty="0" smtClean="0"/>
              <a:t>Symbol</a:t>
            </a:r>
            <a:r>
              <a:rPr lang="en-US" sz="1200" baseline="0" dirty="0" smtClean="0"/>
              <a:t> dialog box,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(normal text)</a:t>
            </a:r>
            <a:r>
              <a:rPr lang="en-US" sz="1200" kern="1200" dirty="0" smtClean="0">
                <a:solidFill>
                  <a:schemeClr val="tx1"/>
                </a:solidFill>
                <a:latin typeface="+mn-lt"/>
                <a:ea typeface="+mn-ea"/>
                <a:cs typeface="+mn-cs"/>
              </a:rPr>
              <a:t>.</a:t>
            </a:r>
            <a:endParaRPr lang="en-US" sz="1200" b="0" baseline="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Character Code </a:t>
            </a:r>
            <a:r>
              <a:rPr lang="en-US" sz="1200" kern="1200" dirty="0" smtClean="0">
                <a:solidFill>
                  <a:schemeClr val="tx1"/>
                </a:solidFill>
                <a:latin typeface="+mn-lt"/>
                <a:ea typeface="+mn-ea"/>
                <a:cs typeface="+mn-cs"/>
              </a:rPr>
              <a:t>box, enter</a:t>
            </a:r>
            <a:r>
              <a:rPr lang="en-US" sz="1200" b="1" kern="1200" dirty="0" smtClean="0">
                <a:solidFill>
                  <a:schemeClr val="tx1"/>
                </a:solidFill>
                <a:latin typeface="+mn-lt"/>
                <a:ea typeface="+mn-ea"/>
                <a:cs typeface="+mn-cs"/>
              </a:rPr>
              <a:t> 0095 </a:t>
            </a:r>
            <a:r>
              <a:rPr lang="en-US" sz="1200" kern="1200" dirty="0" smtClean="0">
                <a:solidFill>
                  <a:schemeClr val="tx1"/>
                </a:solidFill>
                <a:latin typeface="+mn-lt"/>
                <a:ea typeface="+mn-ea"/>
                <a:cs typeface="+mn-cs"/>
              </a:rPr>
              <a:t>to select </a:t>
            </a:r>
            <a:r>
              <a:rPr lang="en-US" sz="1200" b="1" kern="1200" dirty="0" smtClean="0">
                <a:solidFill>
                  <a:schemeClr val="tx1"/>
                </a:solidFill>
                <a:latin typeface="+mn-lt"/>
                <a:ea typeface="+mn-ea"/>
                <a:cs typeface="+mn-cs"/>
              </a:rPr>
              <a:t>BULLET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Insert</a:t>
            </a:r>
            <a:r>
              <a:rPr lang="en-US" sz="1200" baseline="0" dirty="0" smtClean="0"/>
              <a:t>.</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Align Text Left </a:t>
            </a:r>
            <a:r>
              <a:rPr lang="en-US" sz="1200" i="0" baseline="0" dirty="0" smtClean="0"/>
              <a:t>to align the text left in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text box.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WordArt Styles </a:t>
            </a:r>
            <a:r>
              <a:rPr lang="en-US" sz="1200" i="0" baseline="0" dirty="0" smtClean="0"/>
              <a:t>group, click </a:t>
            </a:r>
            <a:r>
              <a:rPr lang="en-US" sz="1200" b="1" i="0" baseline="0" dirty="0" smtClean="0"/>
              <a:t>Text Effects</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i="0" baseline="0" dirty="0" smtClean="0"/>
              <a:t>Offset Diagonal Bottom Right </a:t>
            </a:r>
            <a:r>
              <a:rPr lang="en-US" sz="1200" b="0" i="0" baseline="0" dirty="0" smtClean="0"/>
              <a:t>(first row, first option from the left)</a:t>
            </a:r>
            <a:r>
              <a:rPr lang="en-US" sz="1200" i="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Transform</a:t>
            </a:r>
            <a:r>
              <a:rPr lang="en-US" sz="1200" i="0" baseline="0" dirty="0" smtClean="0"/>
              <a:t>, and then under </a:t>
            </a:r>
            <a:r>
              <a:rPr lang="en-US" sz="1200" b="1" i="0" baseline="0" dirty="0" smtClean="0"/>
              <a:t>Follow Path </a:t>
            </a:r>
            <a:r>
              <a:rPr lang="en-US" sz="1200" b="0" i="0" baseline="0" dirty="0" smtClean="0"/>
              <a:t>click</a:t>
            </a:r>
            <a:r>
              <a:rPr lang="en-US" sz="1200" b="1" i="0" baseline="0" dirty="0" smtClean="0"/>
              <a:t> Circle</a:t>
            </a:r>
            <a:r>
              <a:rPr lang="en-US" sz="1200" b="0" i="0" baseline="0" dirty="0" smtClean="0"/>
              <a:t> (third option from the left)</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4.78”</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4.78”</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Drag the text box onto the donut shape so that the text wraps around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If the text does not wrap completely and evenly around the donut shape, select the text box and then do the following:</a:t>
            </a:r>
          </a:p>
          <a:p>
            <a:pPr marL="685800" lvl="1" indent="-228600">
              <a:buFont typeface="Arial" pitchFamily="34" charset="0"/>
              <a:buChar char="•"/>
            </a:pPr>
            <a:r>
              <a:rPr lang="en-US" sz="1200" b="0" baseline="0" dirty="0" smtClean="0">
                <a:solidFill>
                  <a:schemeClr val="accent6"/>
                </a:solidFill>
                <a:latin typeface="+mn-lt"/>
              </a:rPr>
              <a:t>If the text does not wrap completely around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a:t>
            </a:r>
            <a:r>
              <a:rPr lang="en-US" sz="1200" b="0" baseline="0" dirty="0" smtClean="0">
                <a:solidFill>
                  <a:schemeClr val="accent6"/>
                </a:solidFill>
                <a:latin typeface="+mn-lt"/>
              </a:rPr>
              <a:t> box, enter larger font sizes in 1-pt increments until the text is evenly spaced within the donut shape. </a:t>
            </a:r>
          </a:p>
          <a:p>
            <a:pPr marL="685800" lvl="1" indent="-228600">
              <a:buFont typeface="Arial" pitchFamily="34" charset="0"/>
              <a:buChar char="•"/>
            </a:pPr>
            <a:r>
              <a:rPr lang="en-US" sz="1200" b="0" baseline="0" dirty="0" smtClean="0">
                <a:solidFill>
                  <a:schemeClr val="accent6"/>
                </a:solidFill>
                <a:latin typeface="+mn-lt"/>
              </a:rPr>
              <a:t>If the entire line of text does not fit evenly within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 </a:t>
            </a:r>
            <a:r>
              <a:rPr lang="en-US" sz="1200" b="0" baseline="0" dirty="0" smtClean="0">
                <a:solidFill>
                  <a:schemeClr val="accent6"/>
                </a:solidFill>
                <a:latin typeface="+mn-lt"/>
              </a:rPr>
              <a:t>box, enter smaller font sizes in 1-pt increments until the text is evenly spaced within the donut shape.</a:t>
            </a:r>
          </a:p>
          <a:p>
            <a:pPr marL="685800" lvl="1" indent="-228600">
              <a:buFont typeface="Arial" pitchFamily="34" charset="0"/>
              <a:buChar char="•"/>
            </a:pPr>
            <a:r>
              <a:rPr lang="en-US" sz="1200" b="0" baseline="0" dirty="0" smtClean="0">
                <a:solidFill>
                  <a:schemeClr val="accent6"/>
                </a:solidFill>
                <a:latin typeface="+mn-lt"/>
              </a:rPr>
              <a:t>If the text does not wrap completely around or does not fit evenly within the donut shape, also try editing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On</a:t>
            </a:r>
            <a:r>
              <a:rPr lang="en-US" sz="1200" b="0" dirty="0" smtClean="0">
                <a:solidFill>
                  <a:schemeClr val="accent6"/>
                </a:solidFill>
                <a:latin typeface="+mn-lt"/>
              </a:rPr>
              <a:t> the </a:t>
            </a:r>
            <a:r>
              <a:rPr lang="en-US" sz="1200" b="1" dirty="0" smtClean="0">
                <a:solidFill>
                  <a:schemeClr val="accent6"/>
                </a:solidFill>
                <a:latin typeface="+mn-lt"/>
              </a:rPr>
              <a:t>Home</a:t>
            </a:r>
            <a:r>
              <a:rPr lang="en-US" sz="1200" b="0" dirty="0" smtClean="0">
                <a:solidFill>
                  <a:schemeClr val="accent6"/>
                </a:solidFill>
                <a:latin typeface="+mn-lt"/>
              </a:rPr>
              <a:t> tab,</a:t>
            </a:r>
            <a:r>
              <a:rPr lang="en-US" sz="1200" b="0" baseline="0" dirty="0" smtClean="0">
                <a:solidFill>
                  <a:schemeClr val="accent6"/>
                </a:solidFill>
                <a:latin typeface="+mn-lt"/>
              </a:rPr>
              <a:t> in the</a:t>
            </a:r>
            <a:r>
              <a:rPr lang="en-US" sz="1200" b="0" dirty="0" smtClean="0">
                <a:solidFill>
                  <a:schemeClr val="accent6"/>
                </a:solidFill>
                <a:latin typeface="+mn-lt"/>
              </a:rPr>
              <a:t> </a:t>
            </a:r>
            <a:r>
              <a:rPr lang="en-US" sz="1200" b="1" dirty="0" smtClean="0">
                <a:solidFill>
                  <a:schemeClr val="accent6"/>
                </a:solidFill>
                <a:latin typeface="+mn-lt"/>
              </a:rPr>
              <a:t>Font</a:t>
            </a:r>
            <a:r>
              <a:rPr lang="en-US" sz="1200" b="0" dirty="0" smtClean="0">
                <a:solidFill>
                  <a:schemeClr val="accent6"/>
                </a:solidFill>
                <a:latin typeface="+mn-lt"/>
              </a:rPr>
              <a:t> group,</a:t>
            </a:r>
            <a:r>
              <a:rPr lang="en-US" sz="1200" b="0" baseline="0" dirty="0" smtClean="0">
                <a:solidFill>
                  <a:schemeClr val="accent6"/>
                </a:solidFill>
                <a:latin typeface="+mn-lt"/>
              </a:rPr>
              <a:t> click</a:t>
            </a:r>
            <a:r>
              <a:rPr lang="en-US" sz="1200" b="0" dirty="0" smtClean="0">
                <a:solidFill>
                  <a:schemeClr val="accent6"/>
                </a:solidFill>
                <a:latin typeface="+mn-lt"/>
              </a:rPr>
              <a:t> </a:t>
            </a:r>
            <a:r>
              <a:rPr lang="en-US" sz="1200" b="1" dirty="0" smtClean="0">
                <a:solidFill>
                  <a:schemeClr val="accent6"/>
                </a:solidFill>
                <a:latin typeface="+mn-lt"/>
              </a:rPr>
              <a:t>Character</a:t>
            </a:r>
            <a:r>
              <a:rPr lang="en-US" sz="1200" b="0" dirty="0" smtClean="0">
                <a:solidFill>
                  <a:schemeClr val="accent6"/>
                </a:solidFill>
                <a:latin typeface="+mn-lt"/>
              </a:rPr>
              <a:t> </a:t>
            </a:r>
            <a:r>
              <a:rPr lang="en-US" sz="1200" b="1" dirty="0" smtClean="0">
                <a:solidFill>
                  <a:schemeClr val="accent6"/>
                </a:solidFill>
                <a:latin typeface="+mn-lt"/>
              </a:rPr>
              <a:t>Spacing</a:t>
            </a:r>
            <a:r>
              <a:rPr lang="en-US" sz="1200" b="0" dirty="0" smtClean="0">
                <a:solidFill>
                  <a:schemeClr val="accent6"/>
                </a:solidFill>
                <a:latin typeface="+mn-lt"/>
              </a:rPr>
              <a:t>,</a:t>
            </a:r>
            <a:r>
              <a:rPr lang="en-US" sz="1200" b="0" baseline="0" dirty="0" smtClean="0">
                <a:solidFill>
                  <a:schemeClr val="accent6"/>
                </a:solidFill>
                <a:latin typeface="+mn-lt"/>
              </a:rPr>
              <a:t> and then do the following:</a:t>
            </a:r>
          </a:p>
          <a:p>
            <a:pPr marL="1143000" lvl="2" indent="-228600">
              <a:buFont typeface="Arial" pitchFamily="34" charset="0"/>
              <a:buChar char="•"/>
            </a:pPr>
            <a:r>
              <a:rPr lang="en-US" sz="1200" b="0" baseline="0" dirty="0" smtClean="0">
                <a:solidFill>
                  <a:schemeClr val="accent6"/>
                </a:solidFill>
                <a:latin typeface="+mn-lt"/>
              </a:rPr>
              <a:t>To expand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Loose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Loose</a:t>
            </a:r>
            <a:r>
              <a:rPr lang="en-US" sz="1200" b="0"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To contract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Tight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Tight</a:t>
            </a:r>
            <a:r>
              <a:rPr lang="en-US" sz="1200" b="0" baseline="0" dirty="0" smtClean="0">
                <a:solidFill>
                  <a:schemeClr val="accent6"/>
                </a:solidFill>
                <a:latin typeface="+mn-lt"/>
              </a:rPr>
              <a:t>.</a:t>
            </a:r>
            <a:r>
              <a:rPr lang="en-US" sz="1200" b="1"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For more precise character spacing, click </a:t>
            </a:r>
            <a:r>
              <a:rPr lang="en-US" sz="1200" b="1" baseline="0" dirty="0" smtClean="0">
                <a:solidFill>
                  <a:schemeClr val="accent6"/>
                </a:solidFill>
                <a:latin typeface="+mn-lt"/>
              </a:rPr>
              <a:t>More Spacing</a:t>
            </a:r>
            <a:r>
              <a:rPr lang="en-US" sz="1200" b="0" baseline="0" dirty="0" smtClean="0">
                <a:solidFill>
                  <a:schemeClr val="accent6"/>
                </a:solidFill>
                <a:latin typeface="+mn-lt"/>
              </a:rPr>
              <a:t>. In the </a:t>
            </a:r>
            <a:r>
              <a:rPr lang="en-US" sz="1200" b="1" baseline="0" dirty="0" smtClean="0">
                <a:solidFill>
                  <a:schemeClr val="accent6"/>
                </a:solidFill>
                <a:latin typeface="+mn-lt"/>
              </a:rPr>
              <a:t>Font</a:t>
            </a:r>
            <a:r>
              <a:rPr lang="en-US" sz="1200" b="0" baseline="0" dirty="0" smtClean="0">
                <a:solidFill>
                  <a:schemeClr val="accent6"/>
                </a:solidFill>
                <a:latin typeface="+mn-lt"/>
              </a:rPr>
              <a:t> dialog box, on the </a:t>
            </a:r>
            <a:r>
              <a:rPr lang="en-US" sz="1200" b="1" baseline="0" dirty="0" smtClean="0">
                <a:solidFill>
                  <a:schemeClr val="accent6"/>
                </a:solidFill>
                <a:latin typeface="+mn-lt"/>
              </a:rPr>
              <a:t>Character Spacing </a:t>
            </a:r>
            <a:r>
              <a:rPr lang="en-US" sz="1200" b="0" baseline="0" dirty="0" smtClean="0">
                <a:solidFill>
                  <a:schemeClr val="accent6"/>
                </a:solidFill>
                <a:latin typeface="+mn-lt"/>
              </a:rPr>
              <a:t>tab, in the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Expanded</a:t>
            </a:r>
            <a:r>
              <a:rPr lang="en-US" sz="1200" b="0" baseline="0" dirty="0" smtClean="0">
                <a:solidFill>
                  <a:schemeClr val="accent6"/>
                </a:solidFill>
                <a:latin typeface="+mn-lt"/>
              </a:rPr>
              <a:t> or </a:t>
            </a:r>
            <a:r>
              <a:rPr lang="en-US" sz="1200" b="1" baseline="0" dirty="0" smtClean="0">
                <a:solidFill>
                  <a:schemeClr val="accent6"/>
                </a:solidFill>
                <a:latin typeface="+mn-lt"/>
              </a:rPr>
              <a:t>Condensed</a:t>
            </a:r>
            <a:r>
              <a:rPr lang="en-US" sz="1200" b="0" baseline="0" dirty="0" smtClean="0">
                <a:solidFill>
                  <a:schemeClr val="accent6"/>
                </a:solidFill>
                <a:latin typeface="+mn-lt"/>
              </a:rPr>
              <a:t>. In the </a:t>
            </a:r>
            <a:r>
              <a:rPr lang="en-US" sz="1200" b="1" baseline="0" dirty="0" smtClean="0">
                <a:solidFill>
                  <a:schemeClr val="accent6"/>
                </a:solidFill>
                <a:latin typeface="+mn-lt"/>
              </a:rPr>
              <a:t>By</a:t>
            </a:r>
            <a:r>
              <a:rPr lang="en-US" sz="1200" b="0" baseline="0" dirty="0" smtClean="0">
                <a:solidFill>
                  <a:schemeClr val="accent6"/>
                </a:solidFill>
                <a:latin typeface="+mn-lt"/>
              </a:rPr>
              <a:t> box, adjust the size by 0.1-pt increments until the text is spaced evenly.</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Press and hold SHIFT and select the text box and the donut shape.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and then click </a:t>
            </a:r>
            <a:r>
              <a:rPr lang="en-US" sz="1200" b="1" i="0" baseline="0" dirty="0" smtClean="0"/>
              <a:t>Group</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group.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to Slide</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Center</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Middle</a:t>
            </a:r>
            <a:r>
              <a:rPr lang="en-US" sz="1200" b="0" kern="1200" baseline="0" dirty="0" smtClean="0">
                <a:solidFill>
                  <a:schemeClr val="accent6"/>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sz="1200" i="0" baseline="0" dirty="0" smtClean="0"/>
          </a:p>
          <a:p>
            <a:endParaRPr lang="en-US" sz="1200" b="0" baseline="0" dirty="0" smtClean="0">
              <a:solidFill>
                <a:schemeClr val="accent6"/>
              </a:solidFill>
              <a:latin typeface="+mn-lt"/>
            </a:endParaRPr>
          </a:p>
          <a:p>
            <a:r>
              <a:rPr lang="en-US" sz="1200" baseline="0" dirty="0" smtClean="0">
                <a:latin typeface="+mn-lt"/>
              </a:rPr>
              <a:t>To reproduce the background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a:t>
            </a:r>
            <a:r>
              <a:rPr lang="en-US" sz="1200" b="1" kern="1200" baseline="0" dirty="0" smtClean="0">
                <a:solidFill>
                  <a:schemeClr val="tx1"/>
                </a:solidFill>
                <a:latin typeface="+mn-lt"/>
                <a:ea typeface="+mn-ea"/>
                <a:cs typeface="+mn-cs"/>
              </a:rPr>
              <a: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solidFill>
                  <a:schemeClr val="accent6"/>
                </a:solidFill>
                <a:latin typeface="+mn-lt"/>
              </a:rPr>
              <a:t>Aqua, Accent</a:t>
            </a:r>
            <a:r>
              <a:rPr lang="en-US" sz="1200" b="1" baseline="0" dirty="0" smtClean="0">
                <a:solidFill>
                  <a:schemeClr val="accent6"/>
                </a:solidFill>
                <a:latin typeface="+mn-lt"/>
              </a:rPr>
              <a:t> 5, Darker 25% </a:t>
            </a:r>
            <a:r>
              <a:rPr lang="en-US" sz="1200" b="0" baseline="0" dirty="0" smtClean="0">
                <a:solidFill>
                  <a:schemeClr val="accent6"/>
                </a:solidFill>
                <a:latin typeface="+mn-lt"/>
              </a:rPr>
              <a:t>(fifth row, ninth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next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Aqua, Accent 5, Darker 50%</a:t>
            </a:r>
            <a:r>
              <a:rPr lang="en-US" sz="1200" b="0" baseline="0" dirty="0" smtClean="0">
                <a:solidFill>
                  <a:schemeClr val="accent6"/>
                </a:solidFill>
                <a:latin typeface="+mn-lt"/>
              </a:rPr>
              <a:t> (sixth row, ninth option from the left). </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Black, Text 1</a:t>
            </a:r>
            <a:r>
              <a:rPr lang="en-US" sz="1200" b="0" baseline="0" dirty="0" smtClean="0">
                <a:solidFill>
                  <a:schemeClr val="accent6"/>
                </a:solidFill>
                <a:latin typeface="+mn-lt"/>
              </a:rPr>
              <a:t> (first row, second option from the left).</a:t>
            </a:r>
            <a:endParaRPr lang="en-US" sz="1200" b="0" baseline="0" dirty="0" smtClean="0">
              <a:latin typeface="+mn-lt"/>
            </a:endParaRPr>
          </a:p>
          <a:p>
            <a:pPr marL="1143000" lvl="2" indent="-228600">
              <a:buFont typeface="Arial" pitchFamily="34" charset="0"/>
              <a:buChar char="•"/>
            </a:pPr>
            <a:endParaRPr lang="en-US" sz="1400" b="0"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numCol="2" spcCol="182880">
            <a:normAutofit fontScale="47500" lnSpcReduction="20000"/>
          </a:bodyPr>
          <a:lstStyle/>
          <a:p>
            <a:r>
              <a:rPr lang="en-US" sz="1400" b="1" dirty="0" smtClean="0"/>
              <a:t>Donut</a:t>
            </a:r>
            <a:r>
              <a:rPr lang="en-US" sz="1400" b="1" baseline="0" dirty="0" smtClean="0"/>
              <a:t> with text inside</a:t>
            </a:r>
          </a:p>
          <a:p>
            <a:r>
              <a:rPr lang="en-US" sz="1400" b="0" baseline="0" dirty="0" smtClean="0"/>
              <a:t>(Intermediate)</a:t>
            </a:r>
          </a:p>
          <a:p>
            <a:endParaRPr lang="en-US" sz="1400" b="1" baseline="0" dirty="0" smtClean="0"/>
          </a:p>
          <a:p>
            <a:endParaRPr lang="en-US" sz="1400" b="1" baseline="0" dirty="0" smtClean="0"/>
          </a:p>
          <a:p>
            <a:r>
              <a:rPr lang="en-US" sz="1200" b="0" baseline="0" dirty="0" smtClean="0">
                <a:latin typeface="+mn-lt"/>
              </a:rPr>
              <a:t>To reproduce the circle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Shapes</a:t>
            </a:r>
            <a:r>
              <a:rPr lang="en-US" sz="1200" i="0" baseline="0" dirty="0" smtClean="0"/>
              <a:t>, and then under </a:t>
            </a:r>
            <a:r>
              <a:rPr lang="en-US" sz="1200" b="1" i="0" baseline="0" dirty="0" smtClean="0"/>
              <a:t>Basic Shapes </a:t>
            </a:r>
            <a:r>
              <a:rPr lang="en-US" sz="1200" i="0" baseline="0" dirty="0" smtClean="0"/>
              <a:t>click </a:t>
            </a:r>
            <a:r>
              <a:rPr lang="en-US" sz="1200" b="1" i="0" baseline="0" dirty="0" smtClean="0"/>
              <a:t>Donut </a:t>
            </a:r>
            <a:r>
              <a:rPr lang="en-US" sz="1200" b="0" i="0" baseline="0" dirty="0" smtClean="0"/>
              <a:t>(third row, second option from the left)</a:t>
            </a:r>
            <a:r>
              <a:rPr lang="en-US" sz="1200" i="0" baseline="0" dirty="0" smtClean="0"/>
              <a:t>. On the slide, drag to draw a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Drag the yellow diamond adjustment handle to the left to decrease the width of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donut.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5.92”</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5.92”</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Outline</a:t>
            </a:r>
            <a:r>
              <a:rPr lang="en-US" sz="1200" i="0" baseline="0" dirty="0" smtClean="0"/>
              <a:t>, and then click </a:t>
            </a:r>
            <a:r>
              <a:rPr lang="en-US" sz="1200" b="1" i="0" baseline="0" dirty="0" smtClean="0"/>
              <a:t>No Outline</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Fill</a:t>
            </a:r>
            <a:r>
              <a:rPr lang="en-US" sz="1200" i="0" baseline="0" dirty="0" smtClean="0"/>
              <a:t>, and then under </a:t>
            </a:r>
            <a:r>
              <a:rPr lang="en-US" sz="1200" b="1" i="0" baseline="0" dirty="0" smtClean="0"/>
              <a:t>Theme Colors </a:t>
            </a:r>
            <a:r>
              <a:rPr lang="en-US" sz="1200" i="0" baseline="0" dirty="0" smtClean="0"/>
              <a:t>click </a:t>
            </a:r>
            <a:r>
              <a:rPr lang="en-US" sz="1200" b="1" baseline="0" dirty="0" smtClean="0">
                <a:solidFill>
                  <a:schemeClr val="accent6"/>
                </a:solidFill>
                <a:latin typeface="+mn-lt"/>
              </a:rPr>
              <a:t>Olive Green, Accent 3, Darker 25%</a:t>
            </a:r>
            <a:r>
              <a:rPr lang="en-US" sz="1200" b="0" baseline="0" dirty="0" smtClean="0">
                <a:solidFill>
                  <a:schemeClr val="accent6"/>
                </a:solidFill>
                <a:latin typeface="+mn-lt"/>
              </a:rPr>
              <a:t> (fifth row, seventh option from the left). </a:t>
            </a:r>
            <a:endParaRPr lang="en-US" sz="1200" i="0" dirty="0" smtClean="0"/>
          </a:p>
          <a:p>
            <a:pPr marL="228600" indent="-228600">
              <a:buFont typeface="+mj-lt"/>
              <a:buAutoNum type="arabicPeriod"/>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a:t>
            </a:r>
            <a:r>
              <a:rPr lang="en-US" sz="1200" b="1" i="0" baseline="0" dirty="0" smtClean="0"/>
              <a:t>Shape Effects</a:t>
            </a:r>
            <a:r>
              <a:rPr lang="en-US" sz="1200" i="0" baseline="0" dirty="0" smtClean="0"/>
              <a:t>, and then do the following:</a:t>
            </a:r>
          </a:p>
          <a:p>
            <a:pPr marL="685800" lvl="1" indent="-228600">
              <a:buFont typeface="Arial" pitchFamily="34" charset="0"/>
              <a:buChar char="•"/>
            </a:pPr>
            <a:r>
              <a:rPr lang="en-US" sz="1200" i="0" baseline="0" dirty="0" smtClean="0"/>
              <a:t>Point to </a:t>
            </a:r>
            <a:r>
              <a:rPr lang="en-US" sz="1200" b="1" i="0" baseline="0" dirty="0" smtClean="0"/>
              <a:t>Bevel</a:t>
            </a:r>
            <a:r>
              <a:rPr lang="en-US" sz="1200" i="0" baseline="0" dirty="0" smtClean="0"/>
              <a:t>, and then under </a:t>
            </a:r>
            <a:r>
              <a:rPr lang="en-US" sz="1200" b="1" i="0" baseline="0" dirty="0" smtClean="0"/>
              <a:t>Bevel</a:t>
            </a:r>
            <a:r>
              <a:rPr lang="en-US" sz="1200" i="0" baseline="0" dirty="0" smtClean="0"/>
              <a:t> click </a:t>
            </a:r>
            <a:r>
              <a:rPr lang="en-US" sz="1200" b="1" i="0" baseline="0" dirty="0" smtClean="0"/>
              <a:t>Soft Round </a:t>
            </a:r>
            <a:r>
              <a:rPr lang="en-US" sz="1200" i="0" baseline="0" dirty="0" smtClean="0"/>
              <a:t>(second row, second option from the left). </a:t>
            </a:r>
          </a:p>
          <a:p>
            <a:pPr marL="685800" lvl="1" indent="-228600">
              <a:buFont typeface="Arial" pitchFamily="34" charset="0"/>
              <a:buChar cha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dirty="0" smtClean="0">
                <a:solidFill>
                  <a:schemeClr val="tx1"/>
                </a:solidFill>
                <a:latin typeface="+mn-lt"/>
              </a:rPr>
              <a:t>Offset Diagonal Bottom Right </a:t>
            </a:r>
            <a:r>
              <a:rPr lang="en-US" sz="1200" b="0" dirty="0" smtClean="0">
                <a:solidFill>
                  <a:schemeClr val="tx1"/>
                </a:solidFill>
                <a:latin typeface="+mn-lt"/>
              </a:rPr>
              <a:t>(first</a:t>
            </a:r>
            <a:r>
              <a:rPr lang="en-US" sz="1200" b="0" baseline="0" dirty="0" smtClean="0">
                <a:solidFill>
                  <a:schemeClr val="tx1"/>
                </a:solidFill>
                <a:latin typeface="+mn-lt"/>
              </a:rPr>
              <a:t> row, first option from the left)</a:t>
            </a:r>
            <a:r>
              <a:rPr lang="en-US" sz="1200" b="0" dirty="0" smtClean="0">
                <a:solidFill>
                  <a:schemeClr val="tx1"/>
                </a:solidFill>
                <a:latin typeface="+mn-lt"/>
              </a:rPr>
              <a:t>.</a:t>
            </a:r>
          </a:p>
          <a:p>
            <a:pPr marL="685800" lvl="1" indent="-228600">
              <a:buFont typeface="Arial" pitchFamily="34" charset="0"/>
              <a:buChar char="•"/>
            </a:pPr>
            <a:endParaRPr lang="en-US" sz="1200" b="0" i="0" baseline="0" dirty="0" smtClean="0">
              <a:solidFill>
                <a:schemeClr val="tx1"/>
              </a:solidFill>
              <a:latin typeface="+mn-lt"/>
            </a:endParaRPr>
          </a:p>
          <a:p>
            <a:r>
              <a:rPr lang="en-US" sz="1200" b="0" baseline="0" dirty="0" smtClean="0">
                <a:latin typeface="+mn-lt"/>
              </a:rPr>
              <a:t>To reproduce the text on this slide, do the following:</a:t>
            </a:r>
          </a:p>
          <a:p>
            <a:endParaRPr lang="en-US" sz="1200" b="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i="0" baseline="0" dirty="0" smtClean="0"/>
              <a:t>Enter text in the text box, select the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sz="1200" b="1" baseline="0" dirty="0" smtClean="0">
                <a:latin typeface="+mn-lt"/>
              </a:rPr>
              <a:t>Consolas </a:t>
            </a:r>
            <a:r>
              <a:rPr lang="en-US" sz="1200" i="0" baseline="0" dirty="0" smtClean="0"/>
              <a:t>from the </a:t>
            </a:r>
            <a:r>
              <a:rPr lang="en-US" sz="1200" b="1" i="0" baseline="0" dirty="0" smtClean="0"/>
              <a:t>Font</a:t>
            </a:r>
            <a:r>
              <a:rPr lang="en-US" sz="1200" i="0" baseline="0" dirty="0" smtClean="0"/>
              <a:t> list, enter </a:t>
            </a:r>
            <a:r>
              <a:rPr lang="en-US" sz="1200" b="1" baseline="0" dirty="0" smtClean="0">
                <a:latin typeface="+mn-lt"/>
              </a:rPr>
              <a:t>27</a:t>
            </a:r>
            <a:r>
              <a:rPr lang="en-US" sz="1200" i="0" baseline="0" dirty="0" smtClean="0"/>
              <a:t> in the </a:t>
            </a:r>
            <a:r>
              <a:rPr lang="en-US" sz="1200" b="1" i="0" baseline="0" dirty="0" smtClean="0"/>
              <a:t>Font Size </a:t>
            </a:r>
            <a:r>
              <a:rPr lang="en-US" sz="1200" i="0" baseline="0" dirty="0" smtClean="0"/>
              <a:t>box, click the button next to </a:t>
            </a:r>
            <a:r>
              <a:rPr lang="en-US" sz="1200" b="1" i="0" baseline="0" dirty="0" smtClean="0"/>
              <a:t>Font Color</a:t>
            </a:r>
            <a:r>
              <a:rPr lang="en-US" sz="1200" i="0" baseline="0" dirty="0" smtClean="0"/>
              <a:t>, and then under </a:t>
            </a:r>
            <a:r>
              <a:rPr lang="en-US" sz="1200" b="1" i="0" baseline="0" dirty="0" smtClean="0"/>
              <a:t>Theme Colors </a:t>
            </a:r>
            <a:r>
              <a:rPr lang="en-US" sz="1200" i="0" baseline="0" dirty="0" smtClean="0"/>
              <a:t>click </a:t>
            </a:r>
            <a:r>
              <a:rPr lang="en-US" sz="1200" b="1" i="0" baseline="0" dirty="0" smtClean="0"/>
              <a:t>White, Background 1 </a:t>
            </a:r>
            <a:r>
              <a:rPr lang="en-US" sz="1200" i="0" baseline="0" dirty="0" smtClean="0"/>
              <a:t>(first row, first option from the left).</a:t>
            </a:r>
            <a:r>
              <a:rPr lang="en-US" sz="1200" b="0" baseline="0" dirty="0" smtClean="0">
                <a:latin typeface="+mn-lt"/>
              </a:rPr>
              <a:t> Tip: To enter the two bullets with the text, o</a:t>
            </a:r>
            <a:r>
              <a:rPr lang="en-US" sz="1200" baseline="0" dirty="0" smtClean="0"/>
              <a:t>n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Symbol</a:t>
            </a:r>
            <a:r>
              <a:rPr lang="en-US" sz="1200" baseline="0" dirty="0" smtClean="0"/>
              <a:t>. In the </a:t>
            </a:r>
            <a:r>
              <a:rPr lang="en-US" sz="1200" b="1" baseline="0" dirty="0" smtClean="0"/>
              <a:t>Symbol</a:t>
            </a:r>
            <a:r>
              <a:rPr lang="en-US" sz="1200" baseline="0" dirty="0" smtClean="0"/>
              <a:t> dialog box,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(normal text)</a:t>
            </a:r>
            <a:r>
              <a:rPr lang="en-US" sz="1200" kern="1200" dirty="0" smtClean="0">
                <a:solidFill>
                  <a:schemeClr val="tx1"/>
                </a:solidFill>
                <a:latin typeface="+mn-lt"/>
                <a:ea typeface="+mn-ea"/>
                <a:cs typeface="+mn-cs"/>
              </a:rPr>
              <a:t>.</a:t>
            </a:r>
            <a:endParaRPr lang="en-US" sz="1200" b="0" baseline="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Character Code </a:t>
            </a:r>
            <a:r>
              <a:rPr lang="en-US" sz="1200" kern="1200" dirty="0" smtClean="0">
                <a:solidFill>
                  <a:schemeClr val="tx1"/>
                </a:solidFill>
                <a:latin typeface="+mn-lt"/>
                <a:ea typeface="+mn-ea"/>
                <a:cs typeface="+mn-cs"/>
              </a:rPr>
              <a:t>box, enter</a:t>
            </a:r>
            <a:r>
              <a:rPr lang="en-US" sz="1200" b="1" kern="1200" dirty="0" smtClean="0">
                <a:solidFill>
                  <a:schemeClr val="tx1"/>
                </a:solidFill>
                <a:latin typeface="+mn-lt"/>
                <a:ea typeface="+mn-ea"/>
                <a:cs typeface="+mn-cs"/>
              </a:rPr>
              <a:t> 0095 </a:t>
            </a:r>
            <a:r>
              <a:rPr lang="en-US" sz="1200" kern="1200" dirty="0" smtClean="0">
                <a:solidFill>
                  <a:schemeClr val="tx1"/>
                </a:solidFill>
                <a:latin typeface="+mn-lt"/>
                <a:ea typeface="+mn-ea"/>
                <a:cs typeface="+mn-cs"/>
              </a:rPr>
              <a:t>to select </a:t>
            </a:r>
            <a:r>
              <a:rPr lang="en-US" sz="1200" b="1" kern="1200" dirty="0" smtClean="0">
                <a:solidFill>
                  <a:schemeClr val="tx1"/>
                </a:solidFill>
                <a:latin typeface="+mn-lt"/>
                <a:ea typeface="+mn-ea"/>
                <a:cs typeface="+mn-cs"/>
              </a:rPr>
              <a:t>BULLET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Insert</a:t>
            </a:r>
            <a:r>
              <a:rPr lang="en-US" sz="1200" baseline="0" dirty="0" smtClean="0"/>
              <a:t>.</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Align Text Left </a:t>
            </a:r>
            <a:r>
              <a:rPr lang="en-US" sz="1200" i="0" baseline="0" dirty="0" smtClean="0"/>
              <a:t>to align the text left in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text box.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WordArt Styles </a:t>
            </a:r>
            <a:r>
              <a:rPr lang="en-US" sz="1200" i="0" baseline="0" dirty="0" smtClean="0"/>
              <a:t>group, click </a:t>
            </a:r>
            <a:r>
              <a:rPr lang="en-US" sz="1200" b="1" i="0" baseline="0" dirty="0" smtClean="0"/>
              <a:t>Text Effects</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i="0" baseline="0" dirty="0" smtClean="0"/>
              <a:t>Offset Diagonal Bottom Right </a:t>
            </a:r>
            <a:r>
              <a:rPr lang="en-US" sz="1200" b="0" i="0" baseline="0" dirty="0" smtClean="0"/>
              <a:t>(first row, first option from the left)</a:t>
            </a:r>
            <a:r>
              <a:rPr lang="en-US" sz="1200" i="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Transform</a:t>
            </a:r>
            <a:r>
              <a:rPr lang="en-US" sz="1200" i="0" baseline="0" dirty="0" smtClean="0"/>
              <a:t>, and then under </a:t>
            </a:r>
            <a:r>
              <a:rPr lang="en-US" sz="1200" b="1" i="0" baseline="0" dirty="0" smtClean="0"/>
              <a:t>Follow Path </a:t>
            </a:r>
            <a:r>
              <a:rPr lang="en-US" sz="1200" b="0" i="0" baseline="0" dirty="0" smtClean="0"/>
              <a:t>click</a:t>
            </a:r>
            <a:r>
              <a:rPr lang="en-US" sz="1200" b="1" i="0" baseline="0" dirty="0" smtClean="0"/>
              <a:t> Circle</a:t>
            </a:r>
            <a:r>
              <a:rPr lang="en-US" sz="1200" b="0" i="0" baseline="0" dirty="0" smtClean="0"/>
              <a:t> (third option from the left)</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4.78”</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4.78”</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Drag the text box onto the donut shape so that the text wraps around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If the text does not wrap completely and evenly around the donut shape, select the text box and then do the following:</a:t>
            </a:r>
          </a:p>
          <a:p>
            <a:pPr marL="685800" lvl="1" indent="-228600">
              <a:buFont typeface="Arial" pitchFamily="34" charset="0"/>
              <a:buChar char="•"/>
            </a:pPr>
            <a:r>
              <a:rPr lang="en-US" sz="1200" b="0" baseline="0" dirty="0" smtClean="0">
                <a:solidFill>
                  <a:schemeClr val="accent6"/>
                </a:solidFill>
                <a:latin typeface="+mn-lt"/>
              </a:rPr>
              <a:t>If the text does not wrap completely around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a:t>
            </a:r>
            <a:r>
              <a:rPr lang="en-US" sz="1200" b="0" baseline="0" dirty="0" smtClean="0">
                <a:solidFill>
                  <a:schemeClr val="accent6"/>
                </a:solidFill>
                <a:latin typeface="+mn-lt"/>
              </a:rPr>
              <a:t> box, enter larger font sizes in 1-pt increments until the text is evenly spaced within the donut shape. </a:t>
            </a:r>
          </a:p>
          <a:p>
            <a:pPr marL="685800" lvl="1" indent="-228600">
              <a:buFont typeface="Arial" pitchFamily="34" charset="0"/>
              <a:buChar char="•"/>
            </a:pPr>
            <a:r>
              <a:rPr lang="en-US" sz="1200" b="0" baseline="0" dirty="0" smtClean="0">
                <a:solidFill>
                  <a:schemeClr val="accent6"/>
                </a:solidFill>
                <a:latin typeface="+mn-lt"/>
              </a:rPr>
              <a:t>If the entire line of text does not fit evenly within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 </a:t>
            </a:r>
            <a:r>
              <a:rPr lang="en-US" sz="1200" b="0" baseline="0" dirty="0" smtClean="0">
                <a:solidFill>
                  <a:schemeClr val="accent6"/>
                </a:solidFill>
                <a:latin typeface="+mn-lt"/>
              </a:rPr>
              <a:t>box, enter smaller font sizes in 1-pt increments until the text is evenly spaced within the donut shape.</a:t>
            </a:r>
          </a:p>
          <a:p>
            <a:pPr marL="685800" lvl="1" indent="-228600">
              <a:buFont typeface="Arial" pitchFamily="34" charset="0"/>
              <a:buChar char="•"/>
            </a:pPr>
            <a:r>
              <a:rPr lang="en-US" sz="1200" b="0" baseline="0" dirty="0" smtClean="0">
                <a:solidFill>
                  <a:schemeClr val="accent6"/>
                </a:solidFill>
                <a:latin typeface="+mn-lt"/>
              </a:rPr>
              <a:t>If the text does not wrap completely around or does not fit evenly within the donut shape, also try editing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On</a:t>
            </a:r>
            <a:r>
              <a:rPr lang="en-US" sz="1200" b="0" dirty="0" smtClean="0">
                <a:solidFill>
                  <a:schemeClr val="accent6"/>
                </a:solidFill>
                <a:latin typeface="+mn-lt"/>
              </a:rPr>
              <a:t> the </a:t>
            </a:r>
            <a:r>
              <a:rPr lang="en-US" sz="1200" b="1" dirty="0" smtClean="0">
                <a:solidFill>
                  <a:schemeClr val="accent6"/>
                </a:solidFill>
                <a:latin typeface="+mn-lt"/>
              </a:rPr>
              <a:t>Home</a:t>
            </a:r>
            <a:r>
              <a:rPr lang="en-US" sz="1200" b="0" dirty="0" smtClean="0">
                <a:solidFill>
                  <a:schemeClr val="accent6"/>
                </a:solidFill>
                <a:latin typeface="+mn-lt"/>
              </a:rPr>
              <a:t> tab,</a:t>
            </a:r>
            <a:r>
              <a:rPr lang="en-US" sz="1200" b="0" baseline="0" dirty="0" smtClean="0">
                <a:solidFill>
                  <a:schemeClr val="accent6"/>
                </a:solidFill>
                <a:latin typeface="+mn-lt"/>
              </a:rPr>
              <a:t> in the</a:t>
            </a:r>
            <a:r>
              <a:rPr lang="en-US" sz="1200" b="0" dirty="0" smtClean="0">
                <a:solidFill>
                  <a:schemeClr val="accent6"/>
                </a:solidFill>
                <a:latin typeface="+mn-lt"/>
              </a:rPr>
              <a:t> </a:t>
            </a:r>
            <a:r>
              <a:rPr lang="en-US" sz="1200" b="1" dirty="0" smtClean="0">
                <a:solidFill>
                  <a:schemeClr val="accent6"/>
                </a:solidFill>
                <a:latin typeface="+mn-lt"/>
              </a:rPr>
              <a:t>Font</a:t>
            </a:r>
            <a:r>
              <a:rPr lang="en-US" sz="1200" b="0" dirty="0" smtClean="0">
                <a:solidFill>
                  <a:schemeClr val="accent6"/>
                </a:solidFill>
                <a:latin typeface="+mn-lt"/>
              </a:rPr>
              <a:t> group,</a:t>
            </a:r>
            <a:r>
              <a:rPr lang="en-US" sz="1200" b="0" baseline="0" dirty="0" smtClean="0">
                <a:solidFill>
                  <a:schemeClr val="accent6"/>
                </a:solidFill>
                <a:latin typeface="+mn-lt"/>
              </a:rPr>
              <a:t> click</a:t>
            </a:r>
            <a:r>
              <a:rPr lang="en-US" sz="1200" b="0" dirty="0" smtClean="0">
                <a:solidFill>
                  <a:schemeClr val="accent6"/>
                </a:solidFill>
                <a:latin typeface="+mn-lt"/>
              </a:rPr>
              <a:t> </a:t>
            </a:r>
            <a:r>
              <a:rPr lang="en-US" sz="1200" b="1" dirty="0" smtClean="0">
                <a:solidFill>
                  <a:schemeClr val="accent6"/>
                </a:solidFill>
                <a:latin typeface="+mn-lt"/>
              </a:rPr>
              <a:t>Character</a:t>
            </a:r>
            <a:r>
              <a:rPr lang="en-US" sz="1200" b="0" dirty="0" smtClean="0">
                <a:solidFill>
                  <a:schemeClr val="accent6"/>
                </a:solidFill>
                <a:latin typeface="+mn-lt"/>
              </a:rPr>
              <a:t> </a:t>
            </a:r>
            <a:r>
              <a:rPr lang="en-US" sz="1200" b="1" dirty="0" smtClean="0">
                <a:solidFill>
                  <a:schemeClr val="accent6"/>
                </a:solidFill>
                <a:latin typeface="+mn-lt"/>
              </a:rPr>
              <a:t>Spacing</a:t>
            </a:r>
            <a:r>
              <a:rPr lang="en-US" sz="1200" b="0" dirty="0" smtClean="0">
                <a:solidFill>
                  <a:schemeClr val="accent6"/>
                </a:solidFill>
                <a:latin typeface="+mn-lt"/>
              </a:rPr>
              <a:t>,</a:t>
            </a:r>
            <a:r>
              <a:rPr lang="en-US" sz="1200" b="0" baseline="0" dirty="0" smtClean="0">
                <a:solidFill>
                  <a:schemeClr val="accent6"/>
                </a:solidFill>
                <a:latin typeface="+mn-lt"/>
              </a:rPr>
              <a:t> and then do the following:</a:t>
            </a:r>
          </a:p>
          <a:p>
            <a:pPr marL="1143000" lvl="2" indent="-228600">
              <a:buFont typeface="Arial" pitchFamily="34" charset="0"/>
              <a:buChar char="•"/>
            </a:pPr>
            <a:r>
              <a:rPr lang="en-US" sz="1200" b="0" baseline="0" dirty="0" smtClean="0">
                <a:solidFill>
                  <a:schemeClr val="accent6"/>
                </a:solidFill>
                <a:latin typeface="+mn-lt"/>
              </a:rPr>
              <a:t>To expand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Loose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Loose</a:t>
            </a:r>
            <a:r>
              <a:rPr lang="en-US" sz="1200" b="0"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To contract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Tight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Tight</a:t>
            </a:r>
            <a:r>
              <a:rPr lang="en-US" sz="1200" b="0" baseline="0" dirty="0" smtClean="0">
                <a:solidFill>
                  <a:schemeClr val="accent6"/>
                </a:solidFill>
                <a:latin typeface="+mn-lt"/>
              </a:rPr>
              <a:t>.</a:t>
            </a:r>
            <a:r>
              <a:rPr lang="en-US" sz="1200" b="1"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For more precise character spacing, click </a:t>
            </a:r>
            <a:r>
              <a:rPr lang="en-US" sz="1200" b="1" baseline="0" dirty="0" smtClean="0">
                <a:solidFill>
                  <a:schemeClr val="accent6"/>
                </a:solidFill>
                <a:latin typeface="+mn-lt"/>
              </a:rPr>
              <a:t>More Spacing</a:t>
            </a:r>
            <a:r>
              <a:rPr lang="en-US" sz="1200" b="0" baseline="0" dirty="0" smtClean="0">
                <a:solidFill>
                  <a:schemeClr val="accent6"/>
                </a:solidFill>
                <a:latin typeface="+mn-lt"/>
              </a:rPr>
              <a:t>. In the </a:t>
            </a:r>
            <a:r>
              <a:rPr lang="en-US" sz="1200" b="1" baseline="0" dirty="0" smtClean="0">
                <a:solidFill>
                  <a:schemeClr val="accent6"/>
                </a:solidFill>
                <a:latin typeface="+mn-lt"/>
              </a:rPr>
              <a:t>Font</a:t>
            </a:r>
            <a:r>
              <a:rPr lang="en-US" sz="1200" b="0" baseline="0" dirty="0" smtClean="0">
                <a:solidFill>
                  <a:schemeClr val="accent6"/>
                </a:solidFill>
                <a:latin typeface="+mn-lt"/>
              </a:rPr>
              <a:t> dialog box, on the </a:t>
            </a:r>
            <a:r>
              <a:rPr lang="en-US" sz="1200" b="1" baseline="0" dirty="0" smtClean="0">
                <a:solidFill>
                  <a:schemeClr val="accent6"/>
                </a:solidFill>
                <a:latin typeface="+mn-lt"/>
              </a:rPr>
              <a:t>Character Spacing </a:t>
            </a:r>
            <a:r>
              <a:rPr lang="en-US" sz="1200" b="0" baseline="0" dirty="0" smtClean="0">
                <a:solidFill>
                  <a:schemeClr val="accent6"/>
                </a:solidFill>
                <a:latin typeface="+mn-lt"/>
              </a:rPr>
              <a:t>tab, in the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Expanded</a:t>
            </a:r>
            <a:r>
              <a:rPr lang="en-US" sz="1200" b="0" baseline="0" dirty="0" smtClean="0">
                <a:solidFill>
                  <a:schemeClr val="accent6"/>
                </a:solidFill>
                <a:latin typeface="+mn-lt"/>
              </a:rPr>
              <a:t> or </a:t>
            </a:r>
            <a:r>
              <a:rPr lang="en-US" sz="1200" b="1" baseline="0" dirty="0" smtClean="0">
                <a:solidFill>
                  <a:schemeClr val="accent6"/>
                </a:solidFill>
                <a:latin typeface="+mn-lt"/>
              </a:rPr>
              <a:t>Condensed</a:t>
            </a:r>
            <a:r>
              <a:rPr lang="en-US" sz="1200" b="0" baseline="0" dirty="0" smtClean="0">
                <a:solidFill>
                  <a:schemeClr val="accent6"/>
                </a:solidFill>
                <a:latin typeface="+mn-lt"/>
              </a:rPr>
              <a:t>. In the </a:t>
            </a:r>
            <a:r>
              <a:rPr lang="en-US" sz="1200" b="1" baseline="0" dirty="0" smtClean="0">
                <a:solidFill>
                  <a:schemeClr val="accent6"/>
                </a:solidFill>
                <a:latin typeface="+mn-lt"/>
              </a:rPr>
              <a:t>By</a:t>
            </a:r>
            <a:r>
              <a:rPr lang="en-US" sz="1200" b="0" baseline="0" dirty="0" smtClean="0">
                <a:solidFill>
                  <a:schemeClr val="accent6"/>
                </a:solidFill>
                <a:latin typeface="+mn-lt"/>
              </a:rPr>
              <a:t> box, adjust the size by 0.1-pt increments until the text is spaced evenly.</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Press and hold SHIFT and select the text box and the donut shape.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and then click </a:t>
            </a:r>
            <a:r>
              <a:rPr lang="en-US" sz="1200" b="1" i="0" baseline="0" dirty="0" smtClean="0"/>
              <a:t>Group</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group.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to Slide</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Center</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Middle</a:t>
            </a:r>
            <a:r>
              <a:rPr lang="en-US" sz="1200" b="0" kern="1200" baseline="0" dirty="0" smtClean="0">
                <a:solidFill>
                  <a:schemeClr val="accent6"/>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sz="1200" i="0" baseline="0" dirty="0" smtClean="0"/>
          </a:p>
          <a:p>
            <a:endParaRPr lang="en-US" sz="1200" b="0" baseline="0" dirty="0" smtClean="0">
              <a:solidFill>
                <a:schemeClr val="accent6"/>
              </a:solidFill>
              <a:latin typeface="+mn-lt"/>
            </a:endParaRPr>
          </a:p>
          <a:p>
            <a:r>
              <a:rPr lang="en-US" sz="1200" baseline="0" dirty="0" smtClean="0">
                <a:latin typeface="+mn-lt"/>
              </a:rPr>
              <a:t>To reproduce the background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a:t>
            </a:r>
            <a:r>
              <a:rPr lang="en-US" sz="1200" b="1" kern="1200" baseline="0" dirty="0" smtClean="0">
                <a:solidFill>
                  <a:schemeClr val="tx1"/>
                </a:solidFill>
                <a:latin typeface="+mn-lt"/>
                <a:ea typeface="+mn-ea"/>
                <a:cs typeface="+mn-cs"/>
              </a:rPr>
              <a: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solidFill>
                  <a:schemeClr val="accent6"/>
                </a:solidFill>
                <a:latin typeface="+mn-lt"/>
              </a:rPr>
              <a:t>Aqua, Accent</a:t>
            </a:r>
            <a:r>
              <a:rPr lang="en-US" sz="1200" b="1" baseline="0" dirty="0" smtClean="0">
                <a:solidFill>
                  <a:schemeClr val="accent6"/>
                </a:solidFill>
                <a:latin typeface="+mn-lt"/>
              </a:rPr>
              <a:t> 5, Darker 25% </a:t>
            </a:r>
            <a:r>
              <a:rPr lang="en-US" sz="1200" b="0" baseline="0" dirty="0" smtClean="0">
                <a:solidFill>
                  <a:schemeClr val="accent6"/>
                </a:solidFill>
                <a:latin typeface="+mn-lt"/>
              </a:rPr>
              <a:t>(fifth row, ninth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next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Aqua, Accent 5, Darker 50%</a:t>
            </a:r>
            <a:r>
              <a:rPr lang="en-US" sz="1200" b="0" baseline="0" dirty="0" smtClean="0">
                <a:solidFill>
                  <a:schemeClr val="accent6"/>
                </a:solidFill>
                <a:latin typeface="+mn-lt"/>
              </a:rPr>
              <a:t> (sixth row, ninth option from the left). </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Black, Text 1</a:t>
            </a:r>
            <a:r>
              <a:rPr lang="en-US" sz="1200" b="0" baseline="0" dirty="0" smtClean="0">
                <a:solidFill>
                  <a:schemeClr val="accent6"/>
                </a:solidFill>
                <a:latin typeface="+mn-lt"/>
              </a:rPr>
              <a:t> (first row, second option from the left).</a:t>
            </a:r>
            <a:endParaRPr lang="en-US" sz="1200" b="0" baseline="0" dirty="0" smtClean="0">
              <a:latin typeface="+mn-lt"/>
            </a:endParaRPr>
          </a:p>
          <a:p>
            <a:pPr marL="1143000" lvl="2" indent="-228600">
              <a:buFont typeface="Arial" pitchFamily="34" charset="0"/>
              <a:buChar char="•"/>
            </a:pPr>
            <a:endParaRPr lang="en-US" sz="1400" b="0" baseline="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numCol="2" spcCol="182880">
            <a:normAutofit fontScale="47500" lnSpcReduction="20000"/>
          </a:bodyPr>
          <a:lstStyle/>
          <a:p>
            <a:r>
              <a:rPr lang="en-US" sz="1400" b="1" dirty="0" smtClean="0"/>
              <a:t>Donut</a:t>
            </a:r>
            <a:r>
              <a:rPr lang="en-US" sz="1400" b="1" baseline="0" dirty="0" smtClean="0"/>
              <a:t> with text inside</a:t>
            </a:r>
          </a:p>
          <a:p>
            <a:r>
              <a:rPr lang="en-US" sz="1400" b="0" baseline="0" dirty="0" smtClean="0"/>
              <a:t>(Intermediate)</a:t>
            </a:r>
          </a:p>
          <a:p>
            <a:endParaRPr lang="en-US" sz="1400" b="1" baseline="0" dirty="0" smtClean="0"/>
          </a:p>
          <a:p>
            <a:endParaRPr lang="en-US" sz="1400" b="1" baseline="0" dirty="0" smtClean="0"/>
          </a:p>
          <a:p>
            <a:r>
              <a:rPr lang="en-US" sz="1200" b="0" baseline="0" dirty="0" smtClean="0">
                <a:latin typeface="+mn-lt"/>
              </a:rPr>
              <a:t>To reproduce the circle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Shapes</a:t>
            </a:r>
            <a:r>
              <a:rPr lang="en-US" sz="1200" i="0" baseline="0" dirty="0" smtClean="0"/>
              <a:t>, and then under </a:t>
            </a:r>
            <a:r>
              <a:rPr lang="en-US" sz="1200" b="1" i="0" baseline="0" dirty="0" smtClean="0"/>
              <a:t>Basic Shapes </a:t>
            </a:r>
            <a:r>
              <a:rPr lang="en-US" sz="1200" i="0" baseline="0" dirty="0" smtClean="0"/>
              <a:t>click </a:t>
            </a:r>
            <a:r>
              <a:rPr lang="en-US" sz="1200" b="1" i="0" baseline="0" dirty="0" smtClean="0"/>
              <a:t>Donut </a:t>
            </a:r>
            <a:r>
              <a:rPr lang="en-US" sz="1200" b="0" i="0" baseline="0" dirty="0" smtClean="0"/>
              <a:t>(third row, second option from the left)</a:t>
            </a:r>
            <a:r>
              <a:rPr lang="en-US" sz="1200" i="0" baseline="0" dirty="0" smtClean="0"/>
              <a:t>. On the slide, drag to draw a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Drag the yellow diamond adjustment handle to the left to decrease the width of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donut.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5.92”</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5.92”</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Outline</a:t>
            </a:r>
            <a:r>
              <a:rPr lang="en-US" sz="1200" i="0" baseline="0" dirty="0" smtClean="0"/>
              <a:t>, and then click </a:t>
            </a:r>
            <a:r>
              <a:rPr lang="en-US" sz="1200" b="1" i="0" baseline="0" dirty="0" smtClean="0"/>
              <a:t>No Outline</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Fill</a:t>
            </a:r>
            <a:r>
              <a:rPr lang="en-US" sz="1200" i="0" baseline="0" dirty="0" smtClean="0"/>
              <a:t>, and then under </a:t>
            </a:r>
            <a:r>
              <a:rPr lang="en-US" sz="1200" b="1" i="0" baseline="0" dirty="0" smtClean="0"/>
              <a:t>Theme Colors </a:t>
            </a:r>
            <a:r>
              <a:rPr lang="en-US" sz="1200" i="0" baseline="0" dirty="0" smtClean="0"/>
              <a:t>click </a:t>
            </a:r>
            <a:r>
              <a:rPr lang="en-US" sz="1200" b="1" baseline="0" dirty="0" smtClean="0">
                <a:solidFill>
                  <a:schemeClr val="accent6"/>
                </a:solidFill>
                <a:latin typeface="+mn-lt"/>
              </a:rPr>
              <a:t>Olive Green, Accent 3, Darker 25%</a:t>
            </a:r>
            <a:r>
              <a:rPr lang="en-US" sz="1200" b="0" baseline="0" dirty="0" smtClean="0">
                <a:solidFill>
                  <a:schemeClr val="accent6"/>
                </a:solidFill>
                <a:latin typeface="+mn-lt"/>
              </a:rPr>
              <a:t> (fifth row, seventh option from the left). </a:t>
            </a:r>
            <a:endParaRPr lang="en-US" sz="1200" i="0" dirty="0" smtClean="0"/>
          </a:p>
          <a:p>
            <a:pPr marL="228600" indent="-228600">
              <a:buFont typeface="+mj-lt"/>
              <a:buAutoNum type="arabicPeriod"/>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a:t>
            </a:r>
            <a:r>
              <a:rPr lang="en-US" sz="1200" b="1" i="0" baseline="0" dirty="0" smtClean="0"/>
              <a:t>Shape Effects</a:t>
            </a:r>
            <a:r>
              <a:rPr lang="en-US" sz="1200" i="0" baseline="0" dirty="0" smtClean="0"/>
              <a:t>, and then do the following:</a:t>
            </a:r>
          </a:p>
          <a:p>
            <a:pPr marL="685800" lvl="1" indent="-228600">
              <a:buFont typeface="Arial" pitchFamily="34" charset="0"/>
              <a:buChar char="•"/>
            </a:pPr>
            <a:r>
              <a:rPr lang="en-US" sz="1200" i="0" baseline="0" dirty="0" smtClean="0"/>
              <a:t>Point to </a:t>
            </a:r>
            <a:r>
              <a:rPr lang="en-US" sz="1200" b="1" i="0" baseline="0" dirty="0" smtClean="0"/>
              <a:t>Bevel</a:t>
            </a:r>
            <a:r>
              <a:rPr lang="en-US" sz="1200" i="0" baseline="0" dirty="0" smtClean="0"/>
              <a:t>, and then under </a:t>
            </a:r>
            <a:r>
              <a:rPr lang="en-US" sz="1200" b="1" i="0" baseline="0" dirty="0" smtClean="0"/>
              <a:t>Bevel</a:t>
            </a:r>
            <a:r>
              <a:rPr lang="en-US" sz="1200" i="0" baseline="0" dirty="0" smtClean="0"/>
              <a:t> click </a:t>
            </a:r>
            <a:r>
              <a:rPr lang="en-US" sz="1200" b="1" i="0" baseline="0" dirty="0" smtClean="0"/>
              <a:t>Soft Round </a:t>
            </a:r>
            <a:r>
              <a:rPr lang="en-US" sz="1200" i="0" baseline="0" dirty="0" smtClean="0"/>
              <a:t>(second row, second option from the left). </a:t>
            </a:r>
          </a:p>
          <a:p>
            <a:pPr marL="685800" lvl="1" indent="-228600">
              <a:buFont typeface="Arial" pitchFamily="34" charset="0"/>
              <a:buChar cha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dirty="0" smtClean="0">
                <a:solidFill>
                  <a:schemeClr val="tx1"/>
                </a:solidFill>
                <a:latin typeface="+mn-lt"/>
              </a:rPr>
              <a:t>Offset Diagonal Bottom Right </a:t>
            </a:r>
            <a:r>
              <a:rPr lang="en-US" sz="1200" b="0" dirty="0" smtClean="0">
                <a:solidFill>
                  <a:schemeClr val="tx1"/>
                </a:solidFill>
                <a:latin typeface="+mn-lt"/>
              </a:rPr>
              <a:t>(first</a:t>
            </a:r>
            <a:r>
              <a:rPr lang="en-US" sz="1200" b="0" baseline="0" dirty="0" smtClean="0">
                <a:solidFill>
                  <a:schemeClr val="tx1"/>
                </a:solidFill>
                <a:latin typeface="+mn-lt"/>
              </a:rPr>
              <a:t> row, first option from the left)</a:t>
            </a:r>
            <a:r>
              <a:rPr lang="en-US" sz="1200" b="0" dirty="0" smtClean="0">
                <a:solidFill>
                  <a:schemeClr val="tx1"/>
                </a:solidFill>
                <a:latin typeface="+mn-lt"/>
              </a:rPr>
              <a:t>.</a:t>
            </a:r>
          </a:p>
          <a:p>
            <a:pPr marL="685800" lvl="1" indent="-228600">
              <a:buFont typeface="Arial" pitchFamily="34" charset="0"/>
              <a:buChar char="•"/>
            </a:pPr>
            <a:endParaRPr lang="en-US" sz="1200" b="0" i="0" baseline="0" dirty="0" smtClean="0">
              <a:solidFill>
                <a:schemeClr val="tx1"/>
              </a:solidFill>
              <a:latin typeface="+mn-lt"/>
            </a:endParaRPr>
          </a:p>
          <a:p>
            <a:r>
              <a:rPr lang="en-US" sz="1200" b="0" baseline="0" dirty="0" smtClean="0">
                <a:latin typeface="+mn-lt"/>
              </a:rPr>
              <a:t>To reproduce the text on this slide, do the following:</a:t>
            </a:r>
          </a:p>
          <a:p>
            <a:endParaRPr lang="en-US" sz="1200" b="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i="0" baseline="0" dirty="0" smtClean="0"/>
              <a:t>Enter text in the text box, select the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sz="1200" b="1" baseline="0" dirty="0" smtClean="0">
                <a:latin typeface="+mn-lt"/>
              </a:rPr>
              <a:t>Consolas </a:t>
            </a:r>
            <a:r>
              <a:rPr lang="en-US" sz="1200" i="0" baseline="0" dirty="0" smtClean="0"/>
              <a:t>from the </a:t>
            </a:r>
            <a:r>
              <a:rPr lang="en-US" sz="1200" b="1" i="0" baseline="0" dirty="0" smtClean="0"/>
              <a:t>Font</a:t>
            </a:r>
            <a:r>
              <a:rPr lang="en-US" sz="1200" i="0" baseline="0" dirty="0" smtClean="0"/>
              <a:t> list, enter </a:t>
            </a:r>
            <a:r>
              <a:rPr lang="en-US" sz="1200" b="1" baseline="0" dirty="0" smtClean="0">
                <a:latin typeface="+mn-lt"/>
              </a:rPr>
              <a:t>27</a:t>
            </a:r>
            <a:r>
              <a:rPr lang="en-US" sz="1200" i="0" baseline="0" dirty="0" smtClean="0"/>
              <a:t> in the </a:t>
            </a:r>
            <a:r>
              <a:rPr lang="en-US" sz="1200" b="1" i="0" baseline="0" dirty="0" smtClean="0"/>
              <a:t>Font Size </a:t>
            </a:r>
            <a:r>
              <a:rPr lang="en-US" sz="1200" i="0" baseline="0" dirty="0" smtClean="0"/>
              <a:t>box, click the button next to </a:t>
            </a:r>
            <a:r>
              <a:rPr lang="en-US" sz="1200" b="1" i="0" baseline="0" dirty="0" smtClean="0"/>
              <a:t>Font Color</a:t>
            </a:r>
            <a:r>
              <a:rPr lang="en-US" sz="1200" i="0" baseline="0" dirty="0" smtClean="0"/>
              <a:t>, and then under </a:t>
            </a:r>
            <a:r>
              <a:rPr lang="en-US" sz="1200" b="1" i="0" baseline="0" dirty="0" smtClean="0"/>
              <a:t>Theme Colors </a:t>
            </a:r>
            <a:r>
              <a:rPr lang="en-US" sz="1200" i="0" baseline="0" dirty="0" smtClean="0"/>
              <a:t>click </a:t>
            </a:r>
            <a:r>
              <a:rPr lang="en-US" sz="1200" b="1" i="0" baseline="0" dirty="0" smtClean="0"/>
              <a:t>White, Background 1 </a:t>
            </a:r>
            <a:r>
              <a:rPr lang="en-US" sz="1200" i="0" baseline="0" dirty="0" smtClean="0"/>
              <a:t>(first row, first option from the left).</a:t>
            </a:r>
            <a:r>
              <a:rPr lang="en-US" sz="1200" b="0" baseline="0" dirty="0" smtClean="0">
                <a:latin typeface="+mn-lt"/>
              </a:rPr>
              <a:t> Tip: To enter the two bullets with the text, o</a:t>
            </a:r>
            <a:r>
              <a:rPr lang="en-US" sz="1200" baseline="0" dirty="0" smtClean="0"/>
              <a:t>n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Symbol</a:t>
            </a:r>
            <a:r>
              <a:rPr lang="en-US" sz="1200" baseline="0" dirty="0" smtClean="0"/>
              <a:t>. In the </a:t>
            </a:r>
            <a:r>
              <a:rPr lang="en-US" sz="1200" b="1" baseline="0" dirty="0" smtClean="0"/>
              <a:t>Symbol</a:t>
            </a:r>
            <a:r>
              <a:rPr lang="en-US" sz="1200" baseline="0" dirty="0" smtClean="0"/>
              <a:t> dialog box,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(normal text)</a:t>
            </a:r>
            <a:r>
              <a:rPr lang="en-US" sz="1200" kern="1200" dirty="0" smtClean="0">
                <a:solidFill>
                  <a:schemeClr val="tx1"/>
                </a:solidFill>
                <a:latin typeface="+mn-lt"/>
                <a:ea typeface="+mn-ea"/>
                <a:cs typeface="+mn-cs"/>
              </a:rPr>
              <a:t>.</a:t>
            </a:r>
            <a:endParaRPr lang="en-US" sz="1200" b="0" baseline="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Character Code </a:t>
            </a:r>
            <a:r>
              <a:rPr lang="en-US" sz="1200" kern="1200" dirty="0" smtClean="0">
                <a:solidFill>
                  <a:schemeClr val="tx1"/>
                </a:solidFill>
                <a:latin typeface="+mn-lt"/>
                <a:ea typeface="+mn-ea"/>
                <a:cs typeface="+mn-cs"/>
              </a:rPr>
              <a:t>box, enter</a:t>
            </a:r>
            <a:r>
              <a:rPr lang="en-US" sz="1200" b="1" kern="1200" dirty="0" smtClean="0">
                <a:solidFill>
                  <a:schemeClr val="tx1"/>
                </a:solidFill>
                <a:latin typeface="+mn-lt"/>
                <a:ea typeface="+mn-ea"/>
                <a:cs typeface="+mn-cs"/>
              </a:rPr>
              <a:t> 0095 </a:t>
            </a:r>
            <a:r>
              <a:rPr lang="en-US" sz="1200" kern="1200" dirty="0" smtClean="0">
                <a:solidFill>
                  <a:schemeClr val="tx1"/>
                </a:solidFill>
                <a:latin typeface="+mn-lt"/>
                <a:ea typeface="+mn-ea"/>
                <a:cs typeface="+mn-cs"/>
              </a:rPr>
              <a:t>to select </a:t>
            </a:r>
            <a:r>
              <a:rPr lang="en-US" sz="1200" b="1" kern="1200" dirty="0" smtClean="0">
                <a:solidFill>
                  <a:schemeClr val="tx1"/>
                </a:solidFill>
                <a:latin typeface="+mn-lt"/>
                <a:ea typeface="+mn-ea"/>
                <a:cs typeface="+mn-cs"/>
              </a:rPr>
              <a:t>BULLET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Insert</a:t>
            </a:r>
            <a:r>
              <a:rPr lang="en-US" sz="1200" baseline="0" dirty="0" smtClean="0"/>
              <a:t>.</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Align Text Left </a:t>
            </a:r>
            <a:r>
              <a:rPr lang="en-US" sz="1200" i="0" baseline="0" dirty="0" smtClean="0"/>
              <a:t>to align the text left in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text box.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WordArt Styles </a:t>
            </a:r>
            <a:r>
              <a:rPr lang="en-US" sz="1200" i="0" baseline="0" dirty="0" smtClean="0"/>
              <a:t>group, click </a:t>
            </a:r>
            <a:r>
              <a:rPr lang="en-US" sz="1200" b="1" i="0" baseline="0" dirty="0" smtClean="0"/>
              <a:t>Text Effects</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i="0" baseline="0" dirty="0" smtClean="0"/>
              <a:t>Offset Diagonal Bottom Right </a:t>
            </a:r>
            <a:r>
              <a:rPr lang="en-US" sz="1200" b="0" i="0" baseline="0" dirty="0" smtClean="0"/>
              <a:t>(first row, first option from the left)</a:t>
            </a:r>
            <a:r>
              <a:rPr lang="en-US" sz="1200" i="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Transform</a:t>
            </a:r>
            <a:r>
              <a:rPr lang="en-US" sz="1200" i="0" baseline="0" dirty="0" smtClean="0"/>
              <a:t>, and then under </a:t>
            </a:r>
            <a:r>
              <a:rPr lang="en-US" sz="1200" b="1" i="0" baseline="0" dirty="0" smtClean="0"/>
              <a:t>Follow Path </a:t>
            </a:r>
            <a:r>
              <a:rPr lang="en-US" sz="1200" b="0" i="0" baseline="0" dirty="0" smtClean="0"/>
              <a:t>click</a:t>
            </a:r>
            <a:r>
              <a:rPr lang="en-US" sz="1200" b="1" i="0" baseline="0" dirty="0" smtClean="0"/>
              <a:t> Circle</a:t>
            </a:r>
            <a:r>
              <a:rPr lang="en-US" sz="1200" b="0" i="0" baseline="0" dirty="0" smtClean="0"/>
              <a:t> (third option from the left)</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4.78”</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4.78”</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Drag the text box onto the donut shape so that the text wraps around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If the text does not wrap completely and evenly around the donut shape, select the text box and then do the following:</a:t>
            </a:r>
          </a:p>
          <a:p>
            <a:pPr marL="685800" lvl="1" indent="-228600">
              <a:buFont typeface="Arial" pitchFamily="34" charset="0"/>
              <a:buChar char="•"/>
            </a:pPr>
            <a:r>
              <a:rPr lang="en-US" sz="1200" b="0" baseline="0" dirty="0" smtClean="0">
                <a:solidFill>
                  <a:schemeClr val="accent6"/>
                </a:solidFill>
                <a:latin typeface="+mn-lt"/>
              </a:rPr>
              <a:t>If the text does not wrap completely around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a:t>
            </a:r>
            <a:r>
              <a:rPr lang="en-US" sz="1200" b="0" baseline="0" dirty="0" smtClean="0">
                <a:solidFill>
                  <a:schemeClr val="accent6"/>
                </a:solidFill>
                <a:latin typeface="+mn-lt"/>
              </a:rPr>
              <a:t> box, enter larger font sizes in 1-pt increments until the text is evenly spaced within the donut shape. </a:t>
            </a:r>
          </a:p>
          <a:p>
            <a:pPr marL="685800" lvl="1" indent="-228600">
              <a:buFont typeface="Arial" pitchFamily="34" charset="0"/>
              <a:buChar char="•"/>
            </a:pPr>
            <a:r>
              <a:rPr lang="en-US" sz="1200" b="0" baseline="0" dirty="0" smtClean="0">
                <a:solidFill>
                  <a:schemeClr val="accent6"/>
                </a:solidFill>
                <a:latin typeface="+mn-lt"/>
              </a:rPr>
              <a:t>If the entire line of text does not fit evenly within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 </a:t>
            </a:r>
            <a:r>
              <a:rPr lang="en-US" sz="1200" b="0" baseline="0" dirty="0" smtClean="0">
                <a:solidFill>
                  <a:schemeClr val="accent6"/>
                </a:solidFill>
                <a:latin typeface="+mn-lt"/>
              </a:rPr>
              <a:t>box, enter smaller font sizes in 1-pt increments until the text is evenly spaced within the donut shape.</a:t>
            </a:r>
          </a:p>
          <a:p>
            <a:pPr marL="685800" lvl="1" indent="-228600">
              <a:buFont typeface="Arial" pitchFamily="34" charset="0"/>
              <a:buChar char="•"/>
            </a:pPr>
            <a:r>
              <a:rPr lang="en-US" sz="1200" b="0" baseline="0" dirty="0" smtClean="0">
                <a:solidFill>
                  <a:schemeClr val="accent6"/>
                </a:solidFill>
                <a:latin typeface="+mn-lt"/>
              </a:rPr>
              <a:t>If the text does not wrap completely around or does not fit evenly within the donut shape, also try editing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On</a:t>
            </a:r>
            <a:r>
              <a:rPr lang="en-US" sz="1200" b="0" dirty="0" smtClean="0">
                <a:solidFill>
                  <a:schemeClr val="accent6"/>
                </a:solidFill>
                <a:latin typeface="+mn-lt"/>
              </a:rPr>
              <a:t> the </a:t>
            </a:r>
            <a:r>
              <a:rPr lang="en-US" sz="1200" b="1" dirty="0" smtClean="0">
                <a:solidFill>
                  <a:schemeClr val="accent6"/>
                </a:solidFill>
                <a:latin typeface="+mn-lt"/>
              </a:rPr>
              <a:t>Home</a:t>
            </a:r>
            <a:r>
              <a:rPr lang="en-US" sz="1200" b="0" dirty="0" smtClean="0">
                <a:solidFill>
                  <a:schemeClr val="accent6"/>
                </a:solidFill>
                <a:latin typeface="+mn-lt"/>
              </a:rPr>
              <a:t> tab,</a:t>
            </a:r>
            <a:r>
              <a:rPr lang="en-US" sz="1200" b="0" baseline="0" dirty="0" smtClean="0">
                <a:solidFill>
                  <a:schemeClr val="accent6"/>
                </a:solidFill>
                <a:latin typeface="+mn-lt"/>
              </a:rPr>
              <a:t> in the</a:t>
            </a:r>
            <a:r>
              <a:rPr lang="en-US" sz="1200" b="0" dirty="0" smtClean="0">
                <a:solidFill>
                  <a:schemeClr val="accent6"/>
                </a:solidFill>
                <a:latin typeface="+mn-lt"/>
              </a:rPr>
              <a:t> </a:t>
            </a:r>
            <a:r>
              <a:rPr lang="en-US" sz="1200" b="1" dirty="0" smtClean="0">
                <a:solidFill>
                  <a:schemeClr val="accent6"/>
                </a:solidFill>
                <a:latin typeface="+mn-lt"/>
              </a:rPr>
              <a:t>Font</a:t>
            </a:r>
            <a:r>
              <a:rPr lang="en-US" sz="1200" b="0" dirty="0" smtClean="0">
                <a:solidFill>
                  <a:schemeClr val="accent6"/>
                </a:solidFill>
                <a:latin typeface="+mn-lt"/>
              </a:rPr>
              <a:t> group,</a:t>
            </a:r>
            <a:r>
              <a:rPr lang="en-US" sz="1200" b="0" baseline="0" dirty="0" smtClean="0">
                <a:solidFill>
                  <a:schemeClr val="accent6"/>
                </a:solidFill>
                <a:latin typeface="+mn-lt"/>
              </a:rPr>
              <a:t> click</a:t>
            </a:r>
            <a:r>
              <a:rPr lang="en-US" sz="1200" b="0" dirty="0" smtClean="0">
                <a:solidFill>
                  <a:schemeClr val="accent6"/>
                </a:solidFill>
                <a:latin typeface="+mn-lt"/>
              </a:rPr>
              <a:t> </a:t>
            </a:r>
            <a:r>
              <a:rPr lang="en-US" sz="1200" b="1" dirty="0" smtClean="0">
                <a:solidFill>
                  <a:schemeClr val="accent6"/>
                </a:solidFill>
                <a:latin typeface="+mn-lt"/>
              </a:rPr>
              <a:t>Character</a:t>
            </a:r>
            <a:r>
              <a:rPr lang="en-US" sz="1200" b="0" dirty="0" smtClean="0">
                <a:solidFill>
                  <a:schemeClr val="accent6"/>
                </a:solidFill>
                <a:latin typeface="+mn-lt"/>
              </a:rPr>
              <a:t> </a:t>
            </a:r>
            <a:r>
              <a:rPr lang="en-US" sz="1200" b="1" dirty="0" smtClean="0">
                <a:solidFill>
                  <a:schemeClr val="accent6"/>
                </a:solidFill>
                <a:latin typeface="+mn-lt"/>
              </a:rPr>
              <a:t>Spacing</a:t>
            </a:r>
            <a:r>
              <a:rPr lang="en-US" sz="1200" b="0" dirty="0" smtClean="0">
                <a:solidFill>
                  <a:schemeClr val="accent6"/>
                </a:solidFill>
                <a:latin typeface="+mn-lt"/>
              </a:rPr>
              <a:t>,</a:t>
            </a:r>
            <a:r>
              <a:rPr lang="en-US" sz="1200" b="0" baseline="0" dirty="0" smtClean="0">
                <a:solidFill>
                  <a:schemeClr val="accent6"/>
                </a:solidFill>
                <a:latin typeface="+mn-lt"/>
              </a:rPr>
              <a:t> and then do the following:</a:t>
            </a:r>
          </a:p>
          <a:p>
            <a:pPr marL="1143000" lvl="2" indent="-228600">
              <a:buFont typeface="Arial" pitchFamily="34" charset="0"/>
              <a:buChar char="•"/>
            </a:pPr>
            <a:r>
              <a:rPr lang="en-US" sz="1200" b="0" baseline="0" dirty="0" smtClean="0">
                <a:solidFill>
                  <a:schemeClr val="accent6"/>
                </a:solidFill>
                <a:latin typeface="+mn-lt"/>
              </a:rPr>
              <a:t>To expand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Loose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Loose</a:t>
            </a:r>
            <a:r>
              <a:rPr lang="en-US" sz="1200" b="0"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To contract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Tight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Tight</a:t>
            </a:r>
            <a:r>
              <a:rPr lang="en-US" sz="1200" b="0" baseline="0" dirty="0" smtClean="0">
                <a:solidFill>
                  <a:schemeClr val="accent6"/>
                </a:solidFill>
                <a:latin typeface="+mn-lt"/>
              </a:rPr>
              <a:t>.</a:t>
            </a:r>
            <a:r>
              <a:rPr lang="en-US" sz="1200" b="1"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For more precise character spacing, click </a:t>
            </a:r>
            <a:r>
              <a:rPr lang="en-US" sz="1200" b="1" baseline="0" dirty="0" smtClean="0">
                <a:solidFill>
                  <a:schemeClr val="accent6"/>
                </a:solidFill>
                <a:latin typeface="+mn-lt"/>
              </a:rPr>
              <a:t>More Spacing</a:t>
            </a:r>
            <a:r>
              <a:rPr lang="en-US" sz="1200" b="0" baseline="0" dirty="0" smtClean="0">
                <a:solidFill>
                  <a:schemeClr val="accent6"/>
                </a:solidFill>
                <a:latin typeface="+mn-lt"/>
              </a:rPr>
              <a:t>. In the </a:t>
            </a:r>
            <a:r>
              <a:rPr lang="en-US" sz="1200" b="1" baseline="0" dirty="0" smtClean="0">
                <a:solidFill>
                  <a:schemeClr val="accent6"/>
                </a:solidFill>
                <a:latin typeface="+mn-lt"/>
              </a:rPr>
              <a:t>Font</a:t>
            </a:r>
            <a:r>
              <a:rPr lang="en-US" sz="1200" b="0" baseline="0" dirty="0" smtClean="0">
                <a:solidFill>
                  <a:schemeClr val="accent6"/>
                </a:solidFill>
                <a:latin typeface="+mn-lt"/>
              </a:rPr>
              <a:t> dialog box, on the </a:t>
            </a:r>
            <a:r>
              <a:rPr lang="en-US" sz="1200" b="1" baseline="0" dirty="0" smtClean="0">
                <a:solidFill>
                  <a:schemeClr val="accent6"/>
                </a:solidFill>
                <a:latin typeface="+mn-lt"/>
              </a:rPr>
              <a:t>Character Spacing </a:t>
            </a:r>
            <a:r>
              <a:rPr lang="en-US" sz="1200" b="0" baseline="0" dirty="0" smtClean="0">
                <a:solidFill>
                  <a:schemeClr val="accent6"/>
                </a:solidFill>
                <a:latin typeface="+mn-lt"/>
              </a:rPr>
              <a:t>tab, in the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Expanded</a:t>
            </a:r>
            <a:r>
              <a:rPr lang="en-US" sz="1200" b="0" baseline="0" dirty="0" smtClean="0">
                <a:solidFill>
                  <a:schemeClr val="accent6"/>
                </a:solidFill>
                <a:latin typeface="+mn-lt"/>
              </a:rPr>
              <a:t> or </a:t>
            </a:r>
            <a:r>
              <a:rPr lang="en-US" sz="1200" b="1" baseline="0" dirty="0" smtClean="0">
                <a:solidFill>
                  <a:schemeClr val="accent6"/>
                </a:solidFill>
                <a:latin typeface="+mn-lt"/>
              </a:rPr>
              <a:t>Condensed</a:t>
            </a:r>
            <a:r>
              <a:rPr lang="en-US" sz="1200" b="0" baseline="0" dirty="0" smtClean="0">
                <a:solidFill>
                  <a:schemeClr val="accent6"/>
                </a:solidFill>
                <a:latin typeface="+mn-lt"/>
              </a:rPr>
              <a:t>. In the </a:t>
            </a:r>
            <a:r>
              <a:rPr lang="en-US" sz="1200" b="1" baseline="0" dirty="0" smtClean="0">
                <a:solidFill>
                  <a:schemeClr val="accent6"/>
                </a:solidFill>
                <a:latin typeface="+mn-lt"/>
              </a:rPr>
              <a:t>By</a:t>
            </a:r>
            <a:r>
              <a:rPr lang="en-US" sz="1200" b="0" baseline="0" dirty="0" smtClean="0">
                <a:solidFill>
                  <a:schemeClr val="accent6"/>
                </a:solidFill>
                <a:latin typeface="+mn-lt"/>
              </a:rPr>
              <a:t> box, adjust the size by 0.1-pt increments until the text is spaced evenly.</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Press and hold SHIFT and select the text box and the donut shape.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and then click </a:t>
            </a:r>
            <a:r>
              <a:rPr lang="en-US" sz="1200" b="1" i="0" baseline="0" dirty="0" smtClean="0"/>
              <a:t>Group</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group.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to Slide</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Center</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Middle</a:t>
            </a:r>
            <a:r>
              <a:rPr lang="en-US" sz="1200" b="0" kern="1200" baseline="0" dirty="0" smtClean="0">
                <a:solidFill>
                  <a:schemeClr val="accent6"/>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sz="1200" i="0" baseline="0" dirty="0" smtClean="0"/>
          </a:p>
          <a:p>
            <a:endParaRPr lang="en-US" sz="1200" b="0" baseline="0" dirty="0" smtClean="0">
              <a:solidFill>
                <a:schemeClr val="accent6"/>
              </a:solidFill>
              <a:latin typeface="+mn-lt"/>
            </a:endParaRPr>
          </a:p>
          <a:p>
            <a:r>
              <a:rPr lang="en-US" sz="1200" baseline="0" dirty="0" smtClean="0">
                <a:latin typeface="+mn-lt"/>
              </a:rPr>
              <a:t>To reproduce the background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a:t>
            </a:r>
            <a:r>
              <a:rPr lang="en-US" sz="1200" b="1" kern="1200" baseline="0" dirty="0" smtClean="0">
                <a:solidFill>
                  <a:schemeClr val="tx1"/>
                </a:solidFill>
                <a:latin typeface="+mn-lt"/>
                <a:ea typeface="+mn-ea"/>
                <a:cs typeface="+mn-cs"/>
              </a:rPr>
              <a: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solidFill>
                  <a:schemeClr val="accent6"/>
                </a:solidFill>
                <a:latin typeface="+mn-lt"/>
              </a:rPr>
              <a:t>Aqua, Accent</a:t>
            </a:r>
            <a:r>
              <a:rPr lang="en-US" sz="1200" b="1" baseline="0" dirty="0" smtClean="0">
                <a:solidFill>
                  <a:schemeClr val="accent6"/>
                </a:solidFill>
                <a:latin typeface="+mn-lt"/>
              </a:rPr>
              <a:t> 5, Darker 25% </a:t>
            </a:r>
            <a:r>
              <a:rPr lang="en-US" sz="1200" b="0" baseline="0" dirty="0" smtClean="0">
                <a:solidFill>
                  <a:schemeClr val="accent6"/>
                </a:solidFill>
                <a:latin typeface="+mn-lt"/>
              </a:rPr>
              <a:t>(fifth row, ninth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next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Aqua, Accent 5, Darker 50%</a:t>
            </a:r>
            <a:r>
              <a:rPr lang="en-US" sz="1200" b="0" baseline="0" dirty="0" smtClean="0">
                <a:solidFill>
                  <a:schemeClr val="accent6"/>
                </a:solidFill>
                <a:latin typeface="+mn-lt"/>
              </a:rPr>
              <a:t> (sixth row, ninth option from the left). </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Black, Text 1</a:t>
            </a:r>
            <a:r>
              <a:rPr lang="en-US" sz="1200" b="0" baseline="0" dirty="0" smtClean="0">
                <a:solidFill>
                  <a:schemeClr val="accent6"/>
                </a:solidFill>
                <a:latin typeface="+mn-lt"/>
              </a:rPr>
              <a:t> (first row, second option from the left).</a:t>
            </a:r>
            <a:endParaRPr lang="en-US" sz="1200" b="0" baseline="0" dirty="0" smtClean="0">
              <a:latin typeface="+mn-lt"/>
            </a:endParaRPr>
          </a:p>
          <a:p>
            <a:pPr marL="1143000" lvl="2" indent="-228600">
              <a:buFont typeface="Arial" pitchFamily="34" charset="0"/>
              <a:buChar char="•"/>
            </a:pPr>
            <a:endParaRPr lang="en-US" sz="1400" b="0" baseline="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numCol="2" spcCol="182880">
            <a:normAutofit fontScale="47500" lnSpcReduction="20000"/>
          </a:bodyPr>
          <a:lstStyle/>
          <a:p>
            <a:r>
              <a:rPr lang="en-US" sz="1400" b="1" dirty="0" smtClean="0"/>
              <a:t>Donut</a:t>
            </a:r>
            <a:r>
              <a:rPr lang="en-US" sz="1400" b="1" baseline="0" dirty="0" smtClean="0"/>
              <a:t> with text inside</a:t>
            </a:r>
          </a:p>
          <a:p>
            <a:r>
              <a:rPr lang="en-US" sz="1400" b="0" baseline="0" dirty="0" smtClean="0"/>
              <a:t>(Intermediate)</a:t>
            </a:r>
          </a:p>
          <a:p>
            <a:endParaRPr lang="en-US" sz="1400" b="1" baseline="0" dirty="0" smtClean="0"/>
          </a:p>
          <a:p>
            <a:endParaRPr lang="en-US" sz="1400" b="1" baseline="0" dirty="0" smtClean="0"/>
          </a:p>
          <a:p>
            <a:r>
              <a:rPr lang="en-US" sz="1200" b="0" baseline="0" dirty="0" smtClean="0">
                <a:latin typeface="+mn-lt"/>
              </a:rPr>
              <a:t>To reproduce the circle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Shapes</a:t>
            </a:r>
            <a:r>
              <a:rPr lang="en-US" sz="1200" i="0" baseline="0" dirty="0" smtClean="0"/>
              <a:t>, and then under </a:t>
            </a:r>
            <a:r>
              <a:rPr lang="en-US" sz="1200" b="1" i="0" baseline="0" dirty="0" smtClean="0"/>
              <a:t>Basic Shapes </a:t>
            </a:r>
            <a:r>
              <a:rPr lang="en-US" sz="1200" i="0" baseline="0" dirty="0" smtClean="0"/>
              <a:t>click </a:t>
            </a:r>
            <a:r>
              <a:rPr lang="en-US" sz="1200" b="1" i="0" baseline="0" dirty="0" smtClean="0"/>
              <a:t>Donut </a:t>
            </a:r>
            <a:r>
              <a:rPr lang="en-US" sz="1200" b="0" i="0" baseline="0" dirty="0" smtClean="0"/>
              <a:t>(third row, second option from the left)</a:t>
            </a:r>
            <a:r>
              <a:rPr lang="en-US" sz="1200" i="0" baseline="0" dirty="0" smtClean="0"/>
              <a:t>. On the slide, drag to draw a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Drag the yellow diamond adjustment handle to the left to decrease the width of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donut.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5.92”</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5.92”</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Outline</a:t>
            </a:r>
            <a:r>
              <a:rPr lang="en-US" sz="1200" i="0" baseline="0" dirty="0" smtClean="0"/>
              <a:t>, and then click </a:t>
            </a:r>
            <a:r>
              <a:rPr lang="en-US" sz="1200" b="1" i="0" baseline="0" dirty="0" smtClean="0"/>
              <a:t>No Outline</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Fill</a:t>
            </a:r>
            <a:r>
              <a:rPr lang="en-US" sz="1200" i="0" baseline="0" dirty="0" smtClean="0"/>
              <a:t>, and then under </a:t>
            </a:r>
            <a:r>
              <a:rPr lang="en-US" sz="1200" b="1" i="0" baseline="0" dirty="0" smtClean="0"/>
              <a:t>Theme Colors </a:t>
            </a:r>
            <a:r>
              <a:rPr lang="en-US" sz="1200" i="0" baseline="0" dirty="0" smtClean="0"/>
              <a:t>click </a:t>
            </a:r>
            <a:r>
              <a:rPr lang="en-US" sz="1200" b="1" baseline="0" dirty="0" smtClean="0">
                <a:solidFill>
                  <a:schemeClr val="accent6"/>
                </a:solidFill>
                <a:latin typeface="+mn-lt"/>
              </a:rPr>
              <a:t>Olive Green, Accent 3, Darker 25%</a:t>
            </a:r>
            <a:r>
              <a:rPr lang="en-US" sz="1200" b="0" baseline="0" dirty="0" smtClean="0">
                <a:solidFill>
                  <a:schemeClr val="accent6"/>
                </a:solidFill>
                <a:latin typeface="+mn-lt"/>
              </a:rPr>
              <a:t> (fifth row, seventh option from the left). </a:t>
            </a:r>
            <a:endParaRPr lang="en-US" sz="1200" i="0" dirty="0" smtClean="0"/>
          </a:p>
          <a:p>
            <a:pPr marL="228600" indent="-228600">
              <a:buFont typeface="+mj-lt"/>
              <a:buAutoNum type="arabicPeriod"/>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a:t>
            </a:r>
            <a:r>
              <a:rPr lang="en-US" sz="1200" b="1" i="0" baseline="0" dirty="0" smtClean="0"/>
              <a:t>Shape Effects</a:t>
            </a:r>
            <a:r>
              <a:rPr lang="en-US" sz="1200" i="0" baseline="0" dirty="0" smtClean="0"/>
              <a:t>, and then do the following:</a:t>
            </a:r>
          </a:p>
          <a:p>
            <a:pPr marL="685800" lvl="1" indent="-228600">
              <a:buFont typeface="Arial" pitchFamily="34" charset="0"/>
              <a:buChar char="•"/>
            </a:pPr>
            <a:r>
              <a:rPr lang="en-US" sz="1200" i="0" baseline="0" dirty="0" smtClean="0"/>
              <a:t>Point to </a:t>
            </a:r>
            <a:r>
              <a:rPr lang="en-US" sz="1200" b="1" i="0" baseline="0" dirty="0" smtClean="0"/>
              <a:t>Bevel</a:t>
            </a:r>
            <a:r>
              <a:rPr lang="en-US" sz="1200" i="0" baseline="0" dirty="0" smtClean="0"/>
              <a:t>, and then under </a:t>
            </a:r>
            <a:r>
              <a:rPr lang="en-US" sz="1200" b="1" i="0" baseline="0" dirty="0" smtClean="0"/>
              <a:t>Bevel</a:t>
            </a:r>
            <a:r>
              <a:rPr lang="en-US" sz="1200" i="0" baseline="0" dirty="0" smtClean="0"/>
              <a:t> click </a:t>
            </a:r>
            <a:r>
              <a:rPr lang="en-US" sz="1200" b="1" i="0" baseline="0" dirty="0" smtClean="0"/>
              <a:t>Soft Round </a:t>
            </a:r>
            <a:r>
              <a:rPr lang="en-US" sz="1200" i="0" baseline="0" dirty="0" smtClean="0"/>
              <a:t>(second row, second option from the left). </a:t>
            </a:r>
          </a:p>
          <a:p>
            <a:pPr marL="685800" lvl="1" indent="-228600">
              <a:buFont typeface="Arial" pitchFamily="34" charset="0"/>
              <a:buChar cha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dirty="0" smtClean="0">
                <a:solidFill>
                  <a:schemeClr val="tx1"/>
                </a:solidFill>
                <a:latin typeface="+mn-lt"/>
              </a:rPr>
              <a:t>Offset Diagonal Bottom Right </a:t>
            </a:r>
            <a:r>
              <a:rPr lang="en-US" sz="1200" b="0" dirty="0" smtClean="0">
                <a:solidFill>
                  <a:schemeClr val="tx1"/>
                </a:solidFill>
                <a:latin typeface="+mn-lt"/>
              </a:rPr>
              <a:t>(first</a:t>
            </a:r>
            <a:r>
              <a:rPr lang="en-US" sz="1200" b="0" baseline="0" dirty="0" smtClean="0">
                <a:solidFill>
                  <a:schemeClr val="tx1"/>
                </a:solidFill>
                <a:latin typeface="+mn-lt"/>
              </a:rPr>
              <a:t> row, first option from the left)</a:t>
            </a:r>
            <a:r>
              <a:rPr lang="en-US" sz="1200" b="0" dirty="0" smtClean="0">
                <a:solidFill>
                  <a:schemeClr val="tx1"/>
                </a:solidFill>
                <a:latin typeface="+mn-lt"/>
              </a:rPr>
              <a:t>.</a:t>
            </a:r>
          </a:p>
          <a:p>
            <a:pPr marL="685800" lvl="1" indent="-228600">
              <a:buFont typeface="Arial" pitchFamily="34" charset="0"/>
              <a:buChar char="•"/>
            </a:pPr>
            <a:endParaRPr lang="en-US" sz="1200" b="0" i="0" baseline="0" dirty="0" smtClean="0">
              <a:solidFill>
                <a:schemeClr val="tx1"/>
              </a:solidFill>
              <a:latin typeface="+mn-lt"/>
            </a:endParaRPr>
          </a:p>
          <a:p>
            <a:r>
              <a:rPr lang="en-US" sz="1200" b="0" baseline="0" dirty="0" smtClean="0">
                <a:latin typeface="+mn-lt"/>
              </a:rPr>
              <a:t>To reproduce the text on this slide, do the following:</a:t>
            </a:r>
          </a:p>
          <a:p>
            <a:endParaRPr lang="en-US" sz="1200" b="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i="0" baseline="0" dirty="0" smtClean="0"/>
              <a:t>Enter text in the text box, select the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sz="1200" b="1" baseline="0" dirty="0" smtClean="0">
                <a:latin typeface="+mn-lt"/>
              </a:rPr>
              <a:t>Consolas </a:t>
            </a:r>
            <a:r>
              <a:rPr lang="en-US" sz="1200" i="0" baseline="0" dirty="0" smtClean="0"/>
              <a:t>from the </a:t>
            </a:r>
            <a:r>
              <a:rPr lang="en-US" sz="1200" b="1" i="0" baseline="0" dirty="0" smtClean="0"/>
              <a:t>Font</a:t>
            </a:r>
            <a:r>
              <a:rPr lang="en-US" sz="1200" i="0" baseline="0" dirty="0" smtClean="0"/>
              <a:t> list, enter </a:t>
            </a:r>
            <a:r>
              <a:rPr lang="en-US" sz="1200" b="1" baseline="0" dirty="0" smtClean="0">
                <a:latin typeface="+mn-lt"/>
              </a:rPr>
              <a:t>27</a:t>
            </a:r>
            <a:r>
              <a:rPr lang="en-US" sz="1200" i="0" baseline="0" dirty="0" smtClean="0"/>
              <a:t> in the </a:t>
            </a:r>
            <a:r>
              <a:rPr lang="en-US" sz="1200" b="1" i="0" baseline="0" dirty="0" smtClean="0"/>
              <a:t>Font Size </a:t>
            </a:r>
            <a:r>
              <a:rPr lang="en-US" sz="1200" i="0" baseline="0" dirty="0" smtClean="0"/>
              <a:t>box, click the button next to </a:t>
            </a:r>
            <a:r>
              <a:rPr lang="en-US" sz="1200" b="1" i="0" baseline="0" dirty="0" smtClean="0"/>
              <a:t>Font Color</a:t>
            </a:r>
            <a:r>
              <a:rPr lang="en-US" sz="1200" i="0" baseline="0" dirty="0" smtClean="0"/>
              <a:t>, and then under </a:t>
            </a:r>
            <a:r>
              <a:rPr lang="en-US" sz="1200" b="1" i="0" baseline="0" dirty="0" smtClean="0"/>
              <a:t>Theme Colors </a:t>
            </a:r>
            <a:r>
              <a:rPr lang="en-US" sz="1200" i="0" baseline="0" dirty="0" smtClean="0"/>
              <a:t>click </a:t>
            </a:r>
            <a:r>
              <a:rPr lang="en-US" sz="1200" b="1" i="0" baseline="0" dirty="0" smtClean="0"/>
              <a:t>White, Background 1 </a:t>
            </a:r>
            <a:r>
              <a:rPr lang="en-US" sz="1200" i="0" baseline="0" dirty="0" smtClean="0"/>
              <a:t>(first row, first option from the left).</a:t>
            </a:r>
            <a:r>
              <a:rPr lang="en-US" sz="1200" b="0" baseline="0" dirty="0" smtClean="0">
                <a:latin typeface="+mn-lt"/>
              </a:rPr>
              <a:t> Tip: To enter the two bullets with the text, o</a:t>
            </a:r>
            <a:r>
              <a:rPr lang="en-US" sz="1200" baseline="0" dirty="0" smtClean="0"/>
              <a:t>n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Symbol</a:t>
            </a:r>
            <a:r>
              <a:rPr lang="en-US" sz="1200" baseline="0" dirty="0" smtClean="0"/>
              <a:t>. In the </a:t>
            </a:r>
            <a:r>
              <a:rPr lang="en-US" sz="1200" b="1" baseline="0" dirty="0" smtClean="0"/>
              <a:t>Symbol</a:t>
            </a:r>
            <a:r>
              <a:rPr lang="en-US" sz="1200" baseline="0" dirty="0" smtClean="0"/>
              <a:t> dialog box,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(normal text)</a:t>
            </a:r>
            <a:r>
              <a:rPr lang="en-US" sz="1200" kern="1200" dirty="0" smtClean="0">
                <a:solidFill>
                  <a:schemeClr val="tx1"/>
                </a:solidFill>
                <a:latin typeface="+mn-lt"/>
                <a:ea typeface="+mn-ea"/>
                <a:cs typeface="+mn-cs"/>
              </a:rPr>
              <a:t>.</a:t>
            </a:r>
            <a:endParaRPr lang="en-US" sz="1200" b="0" baseline="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Character Code </a:t>
            </a:r>
            <a:r>
              <a:rPr lang="en-US" sz="1200" kern="1200" dirty="0" smtClean="0">
                <a:solidFill>
                  <a:schemeClr val="tx1"/>
                </a:solidFill>
                <a:latin typeface="+mn-lt"/>
                <a:ea typeface="+mn-ea"/>
                <a:cs typeface="+mn-cs"/>
              </a:rPr>
              <a:t>box, enter</a:t>
            </a:r>
            <a:r>
              <a:rPr lang="en-US" sz="1200" b="1" kern="1200" dirty="0" smtClean="0">
                <a:solidFill>
                  <a:schemeClr val="tx1"/>
                </a:solidFill>
                <a:latin typeface="+mn-lt"/>
                <a:ea typeface="+mn-ea"/>
                <a:cs typeface="+mn-cs"/>
              </a:rPr>
              <a:t> 0095 </a:t>
            </a:r>
            <a:r>
              <a:rPr lang="en-US" sz="1200" kern="1200" dirty="0" smtClean="0">
                <a:solidFill>
                  <a:schemeClr val="tx1"/>
                </a:solidFill>
                <a:latin typeface="+mn-lt"/>
                <a:ea typeface="+mn-ea"/>
                <a:cs typeface="+mn-cs"/>
              </a:rPr>
              <a:t>to select </a:t>
            </a:r>
            <a:r>
              <a:rPr lang="en-US" sz="1200" b="1" kern="1200" dirty="0" smtClean="0">
                <a:solidFill>
                  <a:schemeClr val="tx1"/>
                </a:solidFill>
                <a:latin typeface="+mn-lt"/>
                <a:ea typeface="+mn-ea"/>
                <a:cs typeface="+mn-cs"/>
              </a:rPr>
              <a:t>BULLET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Insert</a:t>
            </a:r>
            <a:r>
              <a:rPr lang="en-US" sz="1200" baseline="0" dirty="0" smtClean="0"/>
              <a:t>.</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Align Text Left </a:t>
            </a:r>
            <a:r>
              <a:rPr lang="en-US" sz="1200" i="0" baseline="0" dirty="0" smtClean="0"/>
              <a:t>to align the text left in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text box.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WordArt Styles </a:t>
            </a:r>
            <a:r>
              <a:rPr lang="en-US" sz="1200" i="0" baseline="0" dirty="0" smtClean="0"/>
              <a:t>group, click </a:t>
            </a:r>
            <a:r>
              <a:rPr lang="en-US" sz="1200" b="1" i="0" baseline="0" dirty="0" smtClean="0"/>
              <a:t>Text Effects</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i="0" baseline="0" dirty="0" smtClean="0"/>
              <a:t>Offset Diagonal Bottom Right </a:t>
            </a:r>
            <a:r>
              <a:rPr lang="en-US" sz="1200" b="0" i="0" baseline="0" dirty="0" smtClean="0"/>
              <a:t>(first row, first option from the left)</a:t>
            </a:r>
            <a:r>
              <a:rPr lang="en-US" sz="1200" i="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Transform</a:t>
            </a:r>
            <a:r>
              <a:rPr lang="en-US" sz="1200" i="0" baseline="0" dirty="0" smtClean="0"/>
              <a:t>, and then under </a:t>
            </a:r>
            <a:r>
              <a:rPr lang="en-US" sz="1200" b="1" i="0" baseline="0" dirty="0" smtClean="0"/>
              <a:t>Follow Path </a:t>
            </a:r>
            <a:r>
              <a:rPr lang="en-US" sz="1200" b="0" i="0" baseline="0" dirty="0" smtClean="0"/>
              <a:t>click</a:t>
            </a:r>
            <a:r>
              <a:rPr lang="en-US" sz="1200" b="1" i="0" baseline="0" dirty="0" smtClean="0"/>
              <a:t> Circle</a:t>
            </a:r>
            <a:r>
              <a:rPr lang="en-US" sz="1200" b="0" i="0" baseline="0" dirty="0" smtClean="0"/>
              <a:t> (third option from the left)</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4.78”</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4.78”</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Drag the text box onto the donut shape so that the text wraps around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If the text does not wrap completely and evenly around the donut shape, select the text box and then do the following:</a:t>
            </a:r>
          </a:p>
          <a:p>
            <a:pPr marL="685800" lvl="1" indent="-228600">
              <a:buFont typeface="Arial" pitchFamily="34" charset="0"/>
              <a:buChar char="•"/>
            </a:pPr>
            <a:r>
              <a:rPr lang="en-US" sz="1200" b="0" baseline="0" dirty="0" smtClean="0">
                <a:solidFill>
                  <a:schemeClr val="accent6"/>
                </a:solidFill>
                <a:latin typeface="+mn-lt"/>
              </a:rPr>
              <a:t>If the text does not wrap completely around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a:t>
            </a:r>
            <a:r>
              <a:rPr lang="en-US" sz="1200" b="0" baseline="0" dirty="0" smtClean="0">
                <a:solidFill>
                  <a:schemeClr val="accent6"/>
                </a:solidFill>
                <a:latin typeface="+mn-lt"/>
              </a:rPr>
              <a:t> box, enter larger font sizes in 1-pt increments until the text is evenly spaced within the donut shape. </a:t>
            </a:r>
          </a:p>
          <a:p>
            <a:pPr marL="685800" lvl="1" indent="-228600">
              <a:buFont typeface="Arial" pitchFamily="34" charset="0"/>
              <a:buChar char="•"/>
            </a:pPr>
            <a:r>
              <a:rPr lang="en-US" sz="1200" b="0" baseline="0" dirty="0" smtClean="0">
                <a:solidFill>
                  <a:schemeClr val="accent6"/>
                </a:solidFill>
                <a:latin typeface="+mn-lt"/>
              </a:rPr>
              <a:t>If the entire line of text does not fit evenly within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 </a:t>
            </a:r>
            <a:r>
              <a:rPr lang="en-US" sz="1200" b="0" baseline="0" dirty="0" smtClean="0">
                <a:solidFill>
                  <a:schemeClr val="accent6"/>
                </a:solidFill>
                <a:latin typeface="+mn-lt"/>
              </a:rPr>
              <a:t>box, enter smaller font sizes in 1-pt increments until the text is evenly spaced within the donut shape.</a:t>
            </a:r>
          </a:p>
          <a:p>
            <a:pPr marL="685800" lvl="1" indent="-228600">
              <a:buFont typeface="Arial" pitchFamily="34" charset="0"/>
              <a:buChar char="•"/>
            </a:pPr>
            <a:r>
              <a:rPr lang="en-US" sz="1200" b="0" baseline="0" dirty="0" smtClean="0">
                <a:solidFill>
                  <a:schemeClr val="accent6"/>
                </a:solidFill>
                <a:latin typeface="+mn-lt"/>
              </a:rPr>
              <a:t>If the text does not wrap completely around or does not fit evenly within the donut shape, also try editing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On</a:t>
            </a:r>
            <a:r>
              <a:rPr lang="en-US" sz="1200" b="0" dirty="0" smtClean="0">
                <a:solidFill>
                  <a:schemeClr val="accent6"/>
                </a:solidFill>
                <a:latin typeface="+mn-lt"/>
              </a:rPr>
              <a:t> the </a:t>
            </a:r>
            <a:r>
              <a:rPr lang="en-US" sz="1200" b="1" dirty="0" smtClean="0">
                <a:solidFill>
                  <a:schemeClr val="accent6"/>
                </a:solidFill>
                <a:latin typeface="+mn-lt"/>
              </a:rPr>
              <a:t>Home</a:t>
            </a:r>
            <a:r>
              <a:rPr lang="en-US" sz="1200" b="0" dirty="0" smtClean="0">
                <a:solidFill>
                  <a:schemeClr val="accent6"/>
                </a:solidFill>
                <a:latin typeface="+mn-lt"/>
              </a:rPr>
              <a:t> tab,</a:t>
            </a:r>
            <a:r>
              <a:rPr lang="en-US" sz="1200" b="0" baseline="0" dirty="0" smtClean="0">
                <a:solidFill>
                  <a:schemeClr val="accent6"/>
                </a:solidFill>
                <a:latin typeface="+mn-lt"/>
              </a:rPr>
              <a:t> in the</a:t>
            </a:r>
            <a:r>
              <a:rPr lang="en-US" sz="1200" b="0" dirty="0" smtClean="0">
                <a:solidFill>
                  <a:schemeClr val="accent6"/>
                </a:solidFill>
                <a:latin typeface="+mn-lt"/>
              </a:rPr>
              <a:t> </a:t>
            </a:r>
            <a:r>
              <a:rPr lang="en-US" sz="1200" b="1" dirty="0" smtClean="0">
                <a:solidFill>
                  <a:schemeClr val="accent6"/>
                </a:solidFill>
                <a:latin typeface="+mn-lt"/>
              </a:rPr>
              <a:t>Font</a:t>
            </a:r>
            <a:r>
              <a:rPr lang="en-US" sz="1200" b="0" dirty="0" smtClean="0">
                <a:solidFill>
                  <a:schemeClr val="accent6"/>
                </a:solidFill>
                <a:latin typeface="+mn-lt"/>
              </a:rPr>
              <a:t> group,</a:t>
            </a:r>
            <a:r>
              <a:rPr lang="en-US" sz="1200" b="0" baseline="0" dirty="0" smtClean="0">
                <a:solidFill>
                  <a:schemeClr val="accent6"/>
                </a:solidFill>
                <a:latin typeface="+mn-lt"/>
              </a:rPr>
              <a:t> click</a:t>
            </a:r>
            <a:r>
              <a:rPr lang="en-US" sz="1200" b="0" dirty="0" smtClean="0">
                <a:solidFill>
                  <a:schemeClr val="accent6"/>
                </a:solidFill>
                <a:latin typeface="+mn-lt"/>
              </a:rPr>
              <a:t> </a:t>
            </a:r>
            <a:r>
              <a:rPr lang="en-US" sz="1200" b="1" dirty="0" smtClean="0">
                <a:solidFill>
                  <a:schemeClr val="accent6"/>
                </a:solidFill>
                <a:latin typeface="+mn-lt"/>
              </a:rPr>
              <a:t>Character</a:t>
            </a:r>
            <a:r>
              <a:rPr lang="en-US" sz="1200" b="0" dirty="0" smtClean="0">
                <a:solidFill>
                  <a:schemeClr val="accent6"/>
                </a:solidFill>
                <a:latin typeface="+mn-lt"/>
              </a:rPr>
              <a:t> </a:t>
            </a:r>
            <a:r>
              <a:rPr lang="en-US" sz="1200" b="1" dirty="0" smtClean="0">
                <a:solidFill>
                  <a:schemeClr val="accent6"/>
                </a:solidFill>
                <a:latin typeface="+mn-lt"/>
              </a:rPr>
              <a:t>Spacing</a:t>
            </a:r>
            <a:r>
              <a:rPr lang="en-US" sz="1200" b="0" dirty="0" smtClean="0">
                <a:solidFill>
                  <a:schemeClr val="accent6"/>
                </a:solidFill>
                <a:latin typeface="+mn-lt"/>
              </a:rPr>
              <a:t>,</a:t>
            </a:r>
            <a:r>
              <a:rPr lang="en-US" sz="1200" b="0" baseline="0" dirty="0" smtClean="0">
                <a:solidFill>
                  <a:schemeClr val="accent6"/>
                </a:solidFill>
                <a:latin typeface="+mn-lt"/>
              </a:rPr>
              <a:t> and then do the following:</a:t>
            </a:r>
          </a:p>
          <a:p>
            <a:pPr marL="1143000" lvl="2" indent="-228600">
              <a:buFont typeface="Arial" pitchFamily="34" charset="0"/>
              <a:buChar char="•"/>
            </a:pPr>
            <a:r>
              <a:rPr lang="en-US" sz="1200" b="0" baseline="0" dirty="0" smtClean="0">
                <a:solidFill>
                  <a:schemeClr val="accent6"/>
                </a:solidFill>
                <a:latin typeface="+mn-lt"/>
              </a:rPr>
              <a:t>To expand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Loose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Loose</a:t>
            </a:r>
            <a:r>
              <a:rPr lang="en-US" sz="1200" b="0"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To contract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Tight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Tight</a:t>
            </a:r>
            <a:r>
              <a:rPr lang="en-US" sz="1200" b="0" baseline="0" dirty="0" smtClean="0">
                <a:solidFill>
                  <a:schemeClr val="accent6"/>
                </a:solidFill>
                <a:latin typeface="+mn-lt"/>
              </a:rPr>
              <a:t>.</a:t>
            </a:r>
            <a:r>
              <a:rPr lang="en-US" sz="1200" b="1"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For more precise character spacing, click </a:t>
            </a:r>
            <a:r>
              <a:rPr lang="en-US" sz="1200" b="1" baseline="0" dirty="0" smtClean="0">
                <a:solidFill>
                  <a:schemeClr val="accent6"/>
                </a:solidFill>
                <a:latin typeface="+mn-lt"/>
              </a:rPr>
              <a:t>More Spacing</a:t>
            </a:r>
            <a:r>
              <a:rPr lang="en-US" sz="1200" b="0" baseline="0" dirty="0" smtClean="0">
                <a:solidFill>
                  <a:schemeClr val="accent6"/>
                </a:solidFill>
                <a:latin typeface="+mn-lt"/>
              </a:rPr>
              <a:t>. In the </a:t>
            </a:r>
            <a:r>
              <a:rPr lang="en-US" sz="1200" b="1" baseline="0" dirty="0" smtClean="0">
                <a:solidFill>
                  <a:schemeClr val="accent6"/>
                </a:solidFill>
                <a:latin typeface="+mn-lt"/>
              </a:rPr>
              <a:t>Font</a:t>
            </a:r>
            <a:r>
              <a:rPr lang="en-US" sz="1200" b="0" baseline="0" dirty="0" smtClean="0">
                <a:solidFill>
                  <a:schemeClr val="accent6"/>
                </a:solidFill>
                <a:latin typeface="+mn-lt"/>
              </a:rPr>
              <a:t> dialog box, on the </a:t>
            </a:r>
            <a:r>
              <a:rPr lang="en-US" sz="1200" b="1" baseline="0" dirty="0" smtClean="0">
                <a:solidFill>
                  <a:schemeClr val="accent6"/>
                </a:solidFill>
                <a:latin typeface="+mn-lt"/>
              </a:rPr>
              <a:t>Character Spacing </a:t>
            </a:r>
            <a:r>
              <a:rPr lang="en-US" sz="1200" b="0" baseline="0" dirty="0" smtClean="0">
                <a:solidFill>
                  <a:schemeClr val="accent6"/>
                </a:solidFill>
                <a:latin typeface="+mn-lt"/>
              </a:rPr>
              <a:t>tab, in the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Expanded</a:t>
            </a:r>
            <a:r>
              <a:rPr lang="en-US" sz="1200" b="0" baseline="0" dirty="0" smtClean="0">
                <a:solidFill>
                  <a:schemeClr val="accent6"/>
                </a:solidFill>
                <a:latin typeface="+mn-lt"/>
              </a:rPr>
              <a:t> or </a:t>
            </a:r>
            <a:r>
              <a:rPr lang="en-US" sz="1200" b="1" baseline="0" dirty="0" smtClean="0">
                <a:solidFill>
                  <a:schemeClr val="accent6"/>
                </a:solidFill>
                <a:latin typeface="+mn-lt"/>
              </a:rPr>
              <a:t>Condensed</a:t>
            </a:r>
            <a:r>
              <a:rPr lang="en-US" sz="1200" b="0" baseline="0" dirty="0" smtClean="0">
                <a:solidFill>
                  <a:schemeClr val="accent6"/>
                </a:solidFill>
                <a:latin typeface="+mn-lt"/>
              </a:rPr>
              <a:t>. In the </a:t>
            </a:r>
            <a:r>
              <a:rPr lang="en-US" sz="1200" b="1" baseline="0" dirty="0" smtClean="0">
                <a:solidFill>
                  <a:schemeClr val="accent6"/>
                </a:solidFill>
                <a:latin typeface="+mn-lt"/>
              </a:rPr>
              <a:t>By</a:t>
            </a:r>
            <a:r>
              <a:rPr lang="en-US" sz="1200" b="0" baseline="0" dirty="0" smtClean="0">
                <a:solidFill>
                  <a:schemeClr val="accent6"/>
                </a:solidFill>
                <a:latin typeface="+mn-lt"/>
              </a:rPr>
              <a:t> box, adjust the size by 0.1-pt increments until the text is spaced evenly.</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Press and hold SHIFT and select the text box and the donut shape.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and then click </a:t>
            </a:r>
            <a:r>
              <a:rPr lang="en-US" sz="1200" b="1" i="0" baseline="0" dirty="0" smtClean="0"/>
              <a:t>Group</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group.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to Slide</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Center</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Middle</a:t>
            </a:r>
            <a:r>
              <a:rPr lang="en-US" sz="1200" b="0" kern="1200" baseline="0" dirty="0" smtClean="0">
                <a:solidFill>
                  <a:schemeClr val="accent6"/>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sz="1200" i="0" baseline="0" dirty="0" smtClean="0"/>
          </a:p>
          <a:p>
            <a:endParaRPr lang="en-US" sz="1200" b="0" baseline="0" dirty="0" smtClean="0">
              <a:solidFill>
                <a:schemeClr val="accent6"/>
              </a:solidFill>
              <a:latin typeface="+mn-lt"/>
            </a:endParaRPr>
          </a:p>
          <a:p>
            <a:r>
              <a:rPr lang="en-US" sz="1200" baseline="0" dirty="0" smtClean="0">
                <a:latin typeface="+mn-lt"/>
              </a:rPr>
              <a:t>To reproduce the background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a:t>
            </a:r>
            <a:r>
              <a:rPr lang="en-US" sz="1200" b="1" kern="1200" baseline="0" dirty="0" smtClean="0">
                <a:solidFill>
                  <a:schemeClr val="tx1"/>
                </a:solidFill>
                <a:latin typeface="+mn-lt"/>
                <a:ea typeface="+mn-ea"/>
                <a:cs typeface="+mn-cs"/>
              </a:rPr>
              <a: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solidFill>
                  <a:schemeClr val="accent6"/>
                </a:solidFill>
                <a:latin typeface="+mn-lt"/>
              </a:rPr>
              <a:t>Aqua, Accent</a:t>
            </a:r>
            <a:r>
              <a:rPr lang="en-US" sz="1200" b="1" baseline="0" dirty="0" smtClean="0">
                <a:solidFill>
                  <a:schemeClr val="accent6"/>
                </a:solidFill>
                <a:latin typeface="+mn-lt"/>
              </a:rPr>
              <a:t> 5, Darker 25% </a:t>
            </a:r>
            <a:r>
              <a:rPr lang="en-US" sz="1200" b="0" baseline="0" dirty="0" smtClean="0">
                <a:solidFill>
                  <a:schemeClr val="accent6"/>
                </a:solidFill>
                <a:latin typeface="+mn-lt"/>
              </a:rPr>
              <a:t>(fifth row, ninth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next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Aqua, Accent 5, Darker 50%</a:t>
            </a:r>
            <a:r>
              <a:rPr lang="en-US" sz="1200" b="0" baseline="0" dirty="0" smtClean="0">
                <a:solidFill>
                  <a:schemeClr val="accent6"/>
                </a:solidFill>
                <a:latin typeface="+mn-lt"/>
              </a:rPr>
              <a:t> (sixth row, ninth option from the left). </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Black, Text 1</a:t>
            </a:r>
            <a:r>
              <a:rPr lang="en-US" sz="1200" b="0" baseline="0" dirty="0" smtClean="0">
                <a:solidFill>
                  <a:schemeClr val="accent6"/>
                </a:solidFill>
                <a:latin typeface="+mn-lt"/>
              </a:rPr>
              <a:t> (first row, second option from the left).</a:t>
            </a:r>
            <a:endParaRPr lang="en-US" sz="1200" b="0" baseline="0" dirty="0" smtClean="0">
              <a:latin typeface="+mn-lt"/>
            </a:endParaRPr>
          </a:p>
          <a:p>
            <a:pPr marL="1143000" lvl="2" indent="-228600">
              <a:buFont typeface="Arial" pitchFamily="34" charset="0"/>
              <a:buChar char="•"/>
            </a:pPr>
            <a:endParaRPr lang="en-US" sz="1400" b="0" baseline="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numCol="2" spcCol="182880">
            <a:normAutofit fontScale="47500" lnSpcReduction="20000"/>
          </a:bodyPr>
          <a:lstStyle/>
          <a:p>
            <a:r>
              <a:rPr lang="en-US" sz="1400" b="1" dirty="0" smtClean="0"/>
              <a:t>Donut</a:t>
            </a:r>
            <a:r>
              <a:rPr lang="en-US" sz="1400" b="1" baseline="0" dirty="0" smtClean="0"/>
              <a:t> with text inside</a:t>
            </a:r>
          </a:p>
          <a:p>
            <a:r>
              <a:rPr lang="en-US" sz="1400" b="0" baseline="0" dirty="0" smtClean="0"/>
              <a:t>(Intermediate)</a:t>
            </a:r>
          </a:p>
          <a:p>
            <a:endParaRPr lang="en-US" sz="1400" b="1" baseline="0" dirty="0" smtClean="0"/>
          </a:p>
          <a:p>
            <a:endParaRPr lang="en-US" sz="1400" b="1" baseline="0" dirty="0" smtClean="0"/>
          </a:p>
          <a:p>
            <a:r>
              <a:rPr lang="en-US" sz="1200" b="0" baseline="0" dirty="0" smtClean="0">
                <a:latin typeface="+mn-lt"/>
              </a:rPr>
              <a:t>To reproduce the circle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Shapes</a:t>
            </a:r>
            <a:r>
              <a:rPr lang="en-US" sz="1200" i="0" baseline="0" dirty="0" smtClean="0"/>
              <a:t>, and then under </a:t>
            </a:r>
            <a:r>
              <a:rPr lang="en-US" sz="1200" b="1" i="0" baseline="0" dirty="0" smtClean="0"/>
              <a:t>Basic Shapes </a:t>
            </a:r>
            <a:r>
              <a:rPr lang="en-US" sz="1200" i="0" baseline="0" dirty="0" smtClean="0"/>
              <a:t>click </a:t>
            </a:r>
            <a:r>
              <a:rPr lang="en-US" sz="1200" b="1" i="0" baseline="0" dirty="0" smtClean="0"/>
              <a:t>Donut </a:t>
            </a:r>
            <a:r>
              <a:rPr lang="en-US" sz="1200" b="0" i="0" baseline="0" dirty="0" smtClean="0"/>
              <a:t>(third row, second option from the left)</a:t>
            </a:r>
            <a:r>
              <a:rPr lang="en-US" sz="1200" i="0" baseline="0" dirty="0" smtClean="0"/>
              <a:t>. On the slide, drag to draw a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Drag the yellow diamond adjustment handle to the left to decrease the width of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donut.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5.92”</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5.92”</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Outline</a:t>
            </a:r>
            <a:r>
              <a:rPr lang="en-US" sz="1200" i="0" baseline="0" dirty="0" smtClean="0"/>
              <a:t>, and then click </a:t>
            </a:r>
            <a:r>
              <a:rPr lang="en-US" sz="1200" b="1" i="0" baseline="0" dirty="0" smtClean="0"/>
              <a:t>No Outline</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Fill</a:t>
            </a:r>
            <a:r>
              <a:rPr lang="en-US" sz="1200" i="0" baseline="0" dirty="0" smtClean="0"/>
              <a:t>, and then under </a:t>
            </a:r>
            <a:r>
              <a:rPr lang="en-US" sz="1200" b="1" i="0" baseline="0" dirty="0" smtClean="0"/>
              <a:t>Theme Colors </a:t>
            </a:r>
            <a:r>
              <a:rPr lang="en-US" sz="1200" i="0" baseline="0" dirty="0" smtClean="0"/>
              <a:t>click </a:t>
            </a:r>
            <a:r>
              <a:rPr lang="en-US" sz="1200" b="1" baseline="0" dirty="0" smtClean="0">
                <a:solidFill>
                  <a:schemeClr val="accent6"/>
                </a:solidFill>
                <a:latin typeface="+mn-lt"/>
              </a:rPr>
              <a:t>Olive Green, Accent 3, Darker 25%</a:t>
            </a:r>
            <a:r>
              <a:rPr lang="en-US" sz="1200" b="0" baseline="0" dirty="0" smtClean="0">
                <a:solidFill>
                  <a:schemeClr val="accent6"/>
                </a:solidFill>
                <a:latin typeface="+mn-lt"/>
              </a:rPr>
              <a:t> (fifth row, seventh option from the left). </a:t>
            </a:r>
            <a:endParaRPr lang="en-US" sz="1200" i="0" dirty="0" smtClean="0"/>
          </a:p>
          <a:p>
            <a:pPr marL="228600" indent="-228600">
              <a:buFont typeface="+mj-lt"/>
              <a:buAutoNum type="arabicPeriod"/>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a:t>
            </a:r>
            <a:r>
              <a:rPr lang="en-US" sz="1200" b="1" i="0" baseline="0" dirty="0" smtClean="0"/>
              <a:t>Shape Effects</a:t>
            </a:r>
            <a:r>
              <a:rPr lang="en-US" sz="1200" i="0" baseline="0" dirty="0" smtClean="0"/>
              <a:t>, and then do the following:</a:t>
            </a:r>
          </a:p>
          <a:p>
            <a:pPr marL="685800" lvl="1" indent="-228600">
              <a:buFont typeface="Arial" pitchFamily="34" charset="0"/>
              <a:buChar char="•"/>
            </a:pPr>
            <a:r>
              <a:rPr lang="en-US" sz="1200" i="0" baseline="0" dirty="0" smtClean="0"/>
              <a:t>Point to </a:t>
            </a:r>
            <a:r>
              <a:rPr lang="en-US" sz="1200" b="1" i="0" baseline="0" dirty="0" smtClean="0"/>
              <a:t>Bevel</a:t>
            </a:r>
            <a:r>
              <a:rPr lang="en-US" sz="1200" i="0" baseline="0" dirty="0" smtClean="0"/>
              <a:t>, and then under </a:t>
            </a:r>
            <a:r>
              <a:rPr lang="en-US" sz="1200" b="1" i="0" baseline="0" dirty="0" smtClean="0"/>
              <a:t>Bevel</a:t>
            </a:r>
            <a:r>
              <a:rPr lang="en-US" sz="1200" i="0" baseline="0" dirty="0" smtClean="0"/>
              <a:t> click </a:t>
            </a:r>
            <a:r>
              <a:rPr lang="en-US" sz="1200" b="1" i="0" baseline="0" dirty="0" smtClean="0"/>
              <a:t>Soft Round </a:t>
            </a:r>
            <a:r>
              <a:rPr lang="en-US" sz="1200" i="0" baseline="0" dirty="0" smtClean="0"/>
              <a:t>(second row, second option from the left). </a:t>
            </a:r>
          </a:p>
          <a:p>
            <a:pPr marL="685800" lvl="1" indent="-228600">
              <a:buFont typeface="Arial" pitchFamily="34" charset="0"/>
              <a:buChar cha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dirty="0" smtClean="0">
                <a:solidFill>
                  <a:schemeClr val="tx1"/>
                </a:solidFill>
                <a:latin typeface="+mn-lt"/>
              </a:rPr>
              <a:t>Offset Diagonal Bottom Right </a:t>
            </a:r>
            <a:r>
              <a:rPr lang="en-US" sz="1200" b="0" dirty="0" smtClean="0">
                <a:solidFill>
                  <a:schemeClr val="tx1"/>
                </a:solidFill>
                <a:latin typeface="+mn-lt"/>
              </a:rPr>
              <a:t>(first</a:t>
            </a:r>
            <a:r>
              <a:rPr lang="en-US" sz="1200" b="0" baseline="0" dirty="0" smtClean="0">
                <a:solidFill>
                  <a:schemeClr val="tx1"/>
                </a:solidFill>
                <a:latin typeface="+mn-lt"/>
              </a:rPr>
              <a:t> row, first option from the left)</a:t>
            </a:r>
            <a:r>
              <a:rPr lang="en-US" sz="1200" b="0" dirty="0" smtClean="0">
                <a:solidFill>
                  <a:schemeClr val="tx1"/>
                </a:solidFill>
                <a:latin typeface="+mn-lt"/>
              </a:rPr>
              <a:t>.</a:t>
            </a:r>
          </a:p>
          <a:p>
            <a:pPr marL="685800" lvl="1" indent="-228600">
              <a:buFont typeface="Arial" pitchFamily="34" charset="0"/>
              <a:buChar char="•"/>
            </a:pPr>
            <a:endParaRPr lang="en-US" sz="1200" b="0" i="0" baseline="0" dirty="0" smtClean="0">
              <a:solidFill>
                <a:schemeClr val="tx1"/>
              </a:solidFill>
              <a:latin typeface="+mn-lt"/>
            </a:endParaRPr>
          </a:p>
          <a:p>
            <a:r>
              <a:rPr lang="en-US" sz="1200" b="0" baseline="0" dirty="0" smtClean="0">
                <a:latin typeface="+mn-lt"/>
              </a:rPr>
              <a:t>To reproduce the text on this slide, do the following:</a:t>
            </a:r>
          </a:p>
          <a:p>
            <a:endParaRPr lang="en-US" sz="1200" b="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i="0" baseline="0" dirty="0" smtClean="0"/>
              <a:t>Enter text in the text box, select the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sz="1200" b="1" baseline="0" dirty="0" smtClean="0">
                <a:latin typeface="+mn-lt"/>
              </a:rPr>
              <a:t>Consolas </a:t>
            </a:r>
            <a:r>
              <a:rPr lang="en-US" sz="1200" i="0" baseline="0" dirty="0" smtClean="0"/>
              <a:t>from the </a:t>
            </a:r>
            <a:r>
              <a:rPr lang="en-US" sz="1200" b="1" i="0" baseline="0" dirty="0" smtClean="0"/>
              <a:t>Font</a:t>
            </a:r>
            <a:r>
              <a:rPr lang="en-US" sz="1200" i="0" baseline="0" dirty="0" smtClean="0"/>
              <a:t> list, enter </a:t>
            </a:r>
            <a:r>
              <a:rPr lang="en-US" sz="1200" b="1" baseline="0" dirty="0" smtClean="0">
                <a:latin typeface="+mn-lt"/>
              </a:rPr>
              <a:t>27</a:t>
            </a:r>
            <a:r>
              <a:rPr lang="en-US" sz="1200" i="0" baseline="0" dirty="0" smtClean="0"/>
              <a:t> in the </a:t>
            </a:r>
            <a:r>
              <a:rPr lang="en-US" sz="1200" b="1" i="0" baseline="0" dirty="0" smtClean="0"/>
              <a:t>Font Size </a:t>
            </a:r>
            <a:r>
              <a:rPr lang="en-US" sz="1200" i="0" baseline="0" dirty="0" smtClean="0"/>
              <a:t>box, click the button next to </a:t>
            </a:r>
            <a:r>
              <a:rPr lang="en-US" sz="1200" b="1" i="0" baseline="0" dirty="0" smtClean="0"/>
              <a:t>Font Color</a:t>
            </a:r>
            <a:r>
              <a:rPr lang="en-US" sz="1200" i="0" baseline="0" dirty="0" smtClean="0"/>
              <a:t>, and then under </a:t>
            </a:r>
            <a:r>
              <a:rPr lang="en-US" sz="1200" b="1" i="0" baseline="0" dirty="0" smtClean="0"/>
              <a:t>Theme Colors </a:t>
            </a:r>
            <a:r>
              <a:rPr lang="en-US" sz="1200" i="0" baseline="0" dirty="0" smtClean="0"/>
              <a:t>click </a:t>
            </a:r>
            <a:r>
              <a:rPr lang="en-US" sz="1200" b="1" i="0" baseline="0" dirty="0" smtClean="0"/>
              <a:t>White, Background 1 </a:t>
            </a:r>
            <a:r>
              <a:rPr lang="en-US" sz="1200" i="0" baseline="0" dirty="0" smtClean="0"/>
              <a:t>(first row, first option from the left).</a:t>
            </a:r>
            <a:r>
              <a:rPr lang="en-US" sz="1200" b="0" baseline="0" dirty="0" smtClean="0">
                <a:latin typeface="+mn-lt"/>
              </a:rPr>
              <a:t> Tip: To enter the two bullets with the text, o</a:t>
            </a:r>
            <a:r>
              <a:rPr lang="en-US" sz="1200" baseline="0" dirty="0" smtClean="0"/>
              <a:t>n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Symbol</a:t>
            </a:r>
            <a:r>
              <a:rPr lang="en-US" sz="1200" baseline="0" dirty="0" smtClean="0"/>
              <a:t>. In the </a:t>
            </a:r>
            <a:r>
              <a:rPr lang="en-US" sz="1200" b="1" baseline="0" dirty="0" smtClean="0"/>
              <a:t>Symbol</a:t>
            </a:r>
            <a:r>
              <a:rPr lang="en-US" sz="1200" baseline="0" dirty="0" smtClean="0"/>
              <a:t> dialog box,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(normal text)</a:t>
            </a:r>
            <a:r>
              <a:rPr lang="en-US" sz="1200" kern="1200" dirty="0" smtClean="0">
                <a:solidFill>
                  <a:schemeClr val="tx1"/>
                </a:solidFill>
                <a:latin typeface="+mn-lt"/>
                <a:ea typeface="+mn-ea"/>
                <a:cs typeface="+mn-cs"/>
              </a:rPr>
              <a:t>.</a:t>
            </a:r>
            <a:endParaRPr lang="en-US" sz="1200" b="0" baseline="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Character Code </a:t>
            </a:r>
            <a:r>
              <a:rPr lang="en-US" sz="1200" kern="1200" dirty="0" smtClean="0">
                <a:solidFill>
                  <a:schemeClr val="tx1"/>
                </a:solidFill>
                <a:latin typeface="+mn-lt"/>
                <a:ea typeface="+mn-ea"/>
                <a:cs typeface="+mn-cs"/>
              </a:rPr>
              <a:t>box, enter</a:t>
            </a:r>
            <a:r>
              <a:rPr lang="en-US" sz="1200" b="1" kern="1200" dirty="0" smtClean="0">
                <a:solidFill>
                  <a:schemeClr val="tx1"/>
                </a:solidFill>
                <a:latin typeface="+mn-lt"/>
                <a:ea typeface="+mn-ea"/>
                <a:cs typeface="+mn-cs"/>
              </a:rPr>
              <a:t> 0095 </a:t>
            </a:r>
            <a:r>
              <a:rPr lang="en-US" sz="1200" kern="1200" dirty="0" smtClean="0">
                <a:solidFill>
                  <a:schemeClr val="tx1"/>
                </a:solidFill>
                <a:latin typeface="+mn-lt"/>
                <a:ea typeface="+mn-ea"/>
                <a:cs typeface="+mn-cs"/>
              </a:rPr>
              <a:t>to select </a:t>
            </a:r>
            <a:r>
              <a:rPr lang="en-US" sz="1200" b="1" kern="1200" dirty="0" smtClean="0">
                <a:solidFill>
                  <a:schemeClr val="tx1"/>
                </a:solidFill>
                <a:latin typeface="+mn-lt"/>
                <a:ea typeface="+mn-ea"/>
                <a:cs typeface="+mn-cs"/>
              </a:rPr>
              <a:t>BULLET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Insert</a:t>
            </a:r>
            <a:r>
              <a:rPr lang="en-US" sz="1200" baseline="0" dirty="0" smtClean="0"/>
              <a:t>.</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Align Text Left </a:t>
            </a:r>
            <a:r>
              <a:rPr lang="en-US" sz="1200" i="0" baseline="0" dirty="0" smtClean="0"/>
              <a:t>to align the text left in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text box.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WordArt Styles </a:t>
            </a:r>
            <a:r>
              <a:rPr lang="en-US" sz="1200" i="0" baseline="0" dirty="0" smtClean="0"/>
              <a:t>group, click </a:t>
            </a:r>
            <a:r>
              <a:rPr lang="en-US" sz="1200" b="1" i="0" baseline="0" dirty="0" smtClean="0"/>
              <a:t>Text Effects</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i="0" baseline="0" dirty="0" smtClean="0"/>
              <a:t>Offset Diagonal Bottom Right </a:t>
            </a:r>
            <a:r>
              <a:rPr lang="en-US" sz="1200" b="0" i="0" baseline="0" dirty="0" smtClean="0"/>
              <a:t>(first row, first option from the left)</a:t>
            </a:r>
            <a:r>
              <a:rPr lang="en-US" sz="1200" i="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Transform</a:t>
            </a:r>
            <a:r>
              <a:rPr lang="en-US" sz="1200" i="0" baseline="0" dirty="0" smtClean="0"/>
              <a:t>, and then under </a:t>
            </a:r>
            <a:r>
              <a:rPr lang="en-US" sz="1200" b="1" i="0" baseline="0" dirty="0" smtClean="0"/>
              <a:t>Follow Path </a:t>
            </a:r>
            <a:r>
              <a:rPr lang="en-US" sz="1200" b="0" i="0" baseline="0" dirty="0" smtClean="0"/>
              <a:t>click</a:t>
            </a:r>
            <a:r>
              <a:rPr lang="en-US" sz="1200" b="1" i="0" baseline="0" dirty="0" smtClean="0"/>
              <a:t> Circle</a:t>
            </a:r>
            <a:r>
              <a:rPr lang="en-US" sz="1200" b="0" i="0" baseline="0" dirty="0" smtClean="0"/>
              <a:t> (third option from the left)</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4.78”</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4.78”</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Drag the text box onto the donut shape so that the text wraps around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If the text does not wrap completely and evenly around the donut shape, select the text box and then do the following:</a:t>
            </a:r>
          </a:p>
          <a:p>
            <a:pPr marL="685800" lvl="1" indent="-228600">
              <a:buFont typeface="Arial" pitchFamily="34" charset="0"/>
              <a:buChar char="•"/>
            </a:pPr>
            <a:r>
              <a:rPr lang="en-US" sz="1200" b="0" baseline="0" dirty="0" smtClean="0">
                <a:solidFill>
                  <a:schemeClr val="accent6"/>
                </a:solidFill>
                <a:latin typeface="+mn-lt"/>
              </a:rPr>
              <a:t>If the text does not wrap completely around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a:t>
            </a:r>
            <a:r>
              <a:rPr lang="en-US" sz="1200" b="0" baseline="0" dirty="0" smtClean="0">
                <a:solidFill>
                  <a:schemeClr val="accent6"/>
                </a:solidFill>
                <a:latin typeface="+mn-lt"/>
              </a:rPr>
              <a:t> box, enter larger font sizes in 1-pt increments until the text is evenly spaced within the donut shape. </a:t>
            </a:r>
          </a:p>
          <a:p>
            <a:pPr marL="685800" lvl="1" indent="-228600">
              <a:buFont typeface="Arial" pitchFamily="34" charset="0"/>
              <a:buChar char="•"/>
            </a:pPr>
            <a:r>
              <a:rPr lang="en-US" sz="1200" b="0" baseline="0" dirty="0" smtClean="0">
                <a:solidFill>
                  <a:schemeClr val="accent6"/>
                </a:solidFill>
                <a:latin typeface="+mn-lt"/>
              </a:rPr>
              <a:t>If the entire line of text does not fit evenly within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 </a:t>
            </a:r>
            <a:r>
              <a:rPr lang="en-US" sz="1200" b="0" baseline="0" dirty="0" smtClean="0">
                <a:solidFill>
                  <a:schemeClr val="accent6"/>
                </a:solidFill>
                <a:latin typeface="+mn-lt"/>
              </a:rPr>
              <a:t>box, enter smaller font sizes in 1-pt increments until the text is evenly spaced within the donut shape.</a:t>
            </a:r>
          </a:p>
          <a:p>
            <a:pPr marL="685800" lvl="1" indent="-228600">
              <a:buFont typeface="Arial" pitchFamily="34" charset="0"/>
              <a:buChar char="•"/>
            </a:pPr>
            <a:r>
              <a:rPr lang="en-US" sz="1200" b="0" baseline="0" dirty="0" smtClean="0">
                <a:solidFill>
                  <a:schemeClr val="accent6"/>
                </a:solidFill>
                <a:latin typeface="+mn-lt"/>
              </a:rPr>
              <a:t>If the text does not wrap completely around or does not fit evenly within the donut shape, also try editing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On</a:t>
            </a:r>
            <a:r>
              <a:rPr lang="en-US" sz="1200" b="0" dirty="0" smtClean="0">
                <a:solidFill>
                  <a:schemeClr val="accent6"/>
                </a:solidFill>
                <a:latin typeface="+mn-lt"/>
              </a:rPr>
              <a:t> the </a:t>
            </a:r>
            <a:r>
              <a:rPr lang="en-US" sz="1200" b="1" dirty="0" smtClean="0">
                <a:solidFill>
                  <a:schemeClr val="accent6"/>
                </a:solidFill>
                <a:latin typeface="+mn-lt"/>
              </a:rPr>
              <a:t>Home</a:t>
            </a:r>
            <a:r>
              <a:rPr lang="en-US" sz="1200" b="0" dirty="0" smtClean="0">
                <a:solidFill>
                  <a:schemeClr val="accent6"/>
                </a:solidFill>
                <a:latin typeface="+mn-lt"/>
              </a:rPr>
              <a:t> tab,</a:t>
            </a:r>
            <a:r>
              <a:rPr lang="en-US" sz="1200" b="0" baseline="0" dirty="0" smtClean="0">
                <a:solidFill>
                  <a:schemeClr val="accent6"/>
                </a:solidFill>
                <a:latin typeface="+mn-lt"/>
              </a:rPr>
              <a:t> in the</a:t>
            </a:r>
            <a:r>
              <a:rPr lang="en-US" sz="1200" b="0" dirty="0" smtClean="0">
                <a:solidFill>
                  <a:schemeClr val="accent6"/>
                </a:solidFill>
                <a:latin typeface="+mn-lt"/>
              </a:rPr>
              <a:t> </a:t>
            </a:r>
            <a:r>
              <a:rPr lang="en-US" sz="1200" b="1" dirty="0" smtClean="0">
                <a:solidFill>
                  <a:schemeClr val="accent6"/>
                </a:solidFill>
                <a:latin typeface="+mn-lt"/>
              </a:rPr>
              <a:t>Font</a:t>
            </a:r>
            <a:r>
              <a:rPr lang="en-US" sz="1200" b="0" dirty="0" smtClean="0">
                <a:solidFill>
                  <a:schemeClr val="accent6"/>
                </a:solidFill>
                <a:latin typeface="+mn-lt"/>
              </a:rPr>
              <a:t> group,</a:t>
            </a:r>
            <a:r>
              <a:rPr lang="en-US" sz="1200" b="0" baseline="0" dirty="0" smtClean="0">
                <a:solidFill>
                  <a:schemeClr val="accent6"/>
                </a:solidFill>
                <a:latin typeface="+mn-lt"/>
              </a:rPr>
              <a:t> click</a:t>
            </a:r>
            <a:r>
              <a:rPr lang="en-US" sz="1200" b="0" dirty="0" smtClean="0">
                <a:solidFill>
                  <a:schemeClr val="accent6"/>
                </a:solidFill>
                <a:latin typeface="+mn-lt"/>
              </a:rPr>
              <a:t> </a:t>
            </a:r>
            <a:r>
              <a:rPr lang="en-US" sz="1200" b="1" dirty="0" smtClean="0">
                <a:solidFill>
                  <a:schemeClr val="accent6"/>
                </a:solidFill>
                <a:latin typeface="+mn-lt"/>
              </a:rPr>
              <a:t>Character</a:t>
            </a:r>
            <a:r>
              <a:rPr lang="en-US" sz="1200" b="0" dirty="0" smtClean="0">
                <a:solidFill>
                  <a:schemeClr val="accent6"/>
                </a:solidFill>
                <a:latin typeface="+mn-lt"/>
              </a:rPr>
              <a:t> </a:t>
            </a:r>
            <a:r>
              <a:rPr lang="en-US" sz="1200" b="1" dirty="0" smtClean="0">
                <a:solidFill>
                  <a:schemeClr val="accent6"/>
                </a:solidFill>
                <a:latin typeface="+mn-lt"/>
              </a:rPr>
              <a:t>Spacing</a:t>
            </a:r>
            <a:r>
              <a:rPr lang="en-US" sz="1200" b="0" dirty="0" smtClean="0">
                <a:solidFill>
                  <a:schemeClr val="accent6"/>
                </a:solidFill>
                <a:latin typeface="+mn-lt"/>
              </a:rPr>
              <a:t>,</a:t>
            </a:r>
            <a:r>
              <a:rPr lang="en-US" sz="1200" b="0" baseline="0" dirty="0" smtClean="0">
                <a:solidFill>
                  <a:schemeClr val="accent6"/>
                </a:solidFill>
                <a:latin typeface="+mn-lt"/>
              </a:rPr>
              <a:t> and then do the following:</a:t>
            </a:r>
          </a:p>
          <a:p>
            <a:pPr marL="1143000" lvl="2" indent="-228600">
              <a:buFont typeface="Arial" pitchFamily="34" charset="0"/>
              <a:buChar char="•"/>
            </a:pPr>
            <a:r>
              <a:rPr lang="en-US" sz="1200" b="0" baseline="0" dirty="0" smtClean="0">
                <a:solidFill>
                  <a:schemeClr val="accent6"/>
                </a:solidFill>
                <a:latin typeface="+mn-lt"/>
              </a:rPr>
              <a:t>To expand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Loose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Loose</a:t>
            </a:r>
            <a:r>
              <a:rPr lang="en-US" sz="1200" b="0"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To contract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Tight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Tight</a:t>
            </a:r>
            <a:r>
              <a:rPr lang="en-US" sz="1200" b="0" baseline="0" dirty="0" smtClean="0">
                <a:solidFill>
                  <a:schemeClr val="accent6"/>
                </a:solidFill>
                <a:latin typeface="+mn-lt"/>
              </a:rPr>
              <a:t>.</a:t>
            </a:r>
            <a:r>
              <a:rPr lang="en-US" sz="1200" b="1"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For more precise character spacing, click </a:t>
            </a:r>
            <a:r>
              <a:rPr lang="en-US" sz="1200" b="1" baseline="0" dirty="0" smtClean="0">
                <a:solidFill>
                  <a:schemeClr val="accent6"/>
                </a:solidFill>
                <a:latin typeface="+mn-lt"/>
              </a:rPr>
              <a:t>More Spacing</a:t>
            </a:r>
            <a:r>
              <a:rPr lang="en-US" sz="1200" b="0" baseline="0" dirty="0" smtClean="0">
                <a:solidFill>
                  <a:schemeClr val="accent6"/>
                </a:solidFill>
                <a:latin typeface="+mn-lt"/>
              </a:rPr>
              <a:t>. In the </a:t>
            </a:r>
            <a:r>
              <a:rPr lang="en-US" sz="1200" b="1" baseline="0" dirty="0" smtClean="0">
                <a:solidFill>
                  <a:schemeClr val="accent6"/>
                </a:solidFill>
                <a:latin typeface="+mn-lt"/>
              </a:rPr>
              <a:t>Font</a:t>
            </a:r>
            <a:r>
              <a:rPr lang="en-US" sz="1200" b="0" baseline="0" dirty="0" smtClean="0">
                <a:solidFill>
                  <a:schemeClr val="accent6"/>
                </a:solidFill>
                <a:latin typeface="+mn-lt"/>
              </a:rPr>
              <a:t> dialog box, on the </a:t>
            </a:r>
            <a:r>
              <a:rPr lang="en-US" sz="1200" b="1" baseline="0" dirty="0" smtClean="0">
                <a:solidFill>
                  <a:schemeClr val="accent6"/>
                </a:solidFill>
                <a:latin typeface="+mn-lt"/>
              </a:rPr>
              <a:t>Character Spacing </a:t>
            </a:r>
            <a:r>
              <a:rPr lang="en-US" sz="1200" b="0" baseline="0" dirty="0" smtClean="0">
                <a:solidFill>
                  <a:schemeClr val="accent6"/>
                </a:solidFill>
                <a:latin typeface="+mn-lt"/>
              </a:rPr>
              <a:t>tab, in the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Expanded</a:t>
            </a:r>
            <a:r>
              <a:rPr lang="en-US" sz="1200" b="0" baseline="0" dirty="0" smtClean="0">
                <a:solidFill>
                  <a:schemeClr val="accent6"/>
                </a:solidFill>
                <a:latin typeface="+mn-lt"/>
              </a:rPr>
              <a:t> or </a:t>
            </a:r>
            <a:r>
              <a:rPr lang="en-US" sz="1200" b="1" baseline="0" dirty="0" smtClean="0">
                <a:solidFill>
                  <a:schemeClr val="accent6"/>
                </a:solidFill>
                <a:latin typeface="+mn-lt"/>
              </a:rPr>
              <a:t>Condensed</a:t>
            </a:r>
            <a:r>
              <a:rPr lang="en-US" sz="1200" b="0" baseline="0" dirty="0" smtClean="0">
                <a:solidFill>
                  <a:schemeClr val="accent6"/>
                </a:solidFill>
                <a:latin typeface="+mn-lt"/>
              </a:rPr>
              <a:t>. In the </a:t>
            </a:r>
            <a:r>
              <a:rPr lang="en-US" sz="1200" b="1" baseline="0" dirty="0" smtClean="0">
                <a:solidFill>
                  <a:schemeClr val="accent6"/>
                </a:solidFill>
                <a:latin typeface="+mn-lt"/>
              </a:rPr>
              <a:t>By</a:t>
            </a:r>
            <a:r>
              <a:rPr lang="en-US" sz="1200" b="0" baseline="0" dirty="0" smtClean="0">
                <a:solidFill>
                  <a:schemeClr val="accent6"/>
                </a:solidFill>
                <a:latin typeface="+mn-lt"/>
              </a:rPr>
              <a:t> box, adjust the size by 0.1-pt increments until the text is spaced evenly.</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Press and hold SHIFT and select the text box and the donut shape.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and then click </a:t>
            </a:r>
            <a:r>
              <a:rPr lang="en-US" sz="1200" b="1" i="0" baseline="0" dirty="0" smtClean="0"/>
              <a:t>Group</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group.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to Slide</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Center</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Middle</a:t>
            </a:r>
            <a:r>
              <a:rPr lang="en-US" sz="1200" b="0" kern="1200" baseline="0" dirty="0" smtClean="0">
                <a:solidFill>
                  <a:schemeClr val="accent6"/>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sz="1200" i="0" baseline="0" dirty="0" smtClean="0"/>
          </a:p>
          <a:p>
            <a:endParaRPr lang="en-US" sz="1200" b="0" baseline="0" dirty="0" smtClean="0">
              <a:solidFill>
                <a:schemeClr val="accent6"/>
              </a:solidFill>
              <a:latin typeface="+mn-lt"/>
            </a:endParaRPr>
          </a:p>
          <a:p>
            <a:r>
              <a:rPr lang="en-US" sz="1200" baseline="0" dirty="0" smtClean="0">
                <a:latin typeface="+mn-lt"/>
              </a:rPr>
              <a:t>To reproduce the background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a:t>
            </a:r>
            <a:r>
              <a:rPr lang="en-US" sz="1200" b="1" kern="1200" baseline="0" dirty="0" smtClean="0">
                <a:solidFill>
                  <a:schemeClr val="tx1"/>
                </a:solidFill>
                <a:latin typeface="+mn-lt"/>
                <a:ea typeface="+mn-ea"/>
                <a:cs typeface="+mn-cs"/>
              </a:rPr>
              <a: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solidFill>
                  <a:schemeClr val="accent6"/>
                </a:solidFill>
                <a:latin typeface="+mn-lt"/>
              </a:rPr>
              <a:t>Aqua, Accent</a:t>
            </a:r>
            <a:r>
              <a:rPr lang="en-US" sz="1200" b="1" baseline="0" dirty="0" smtClean="0">
                <a:solidFill>
                  <a:schemeClr val="accent6"/>
                </a:solidFill>
                <a:latin typeface="+mn-lt"/>
              </a:rPr>
              <a:t> 5, Darker 25% </a:t>
            </a:r>
            <a:r>
              <a:rPr lang="en-US" sz="1200" b="0" baseline="0" dirty="0" smtClean="0">
                <a:solidFill>
                  <a:schemeClr val="accent6"/>
                </a:solidFill>
                <a:latin typeface="+mn-lt"/>
              </a:rPr>
              <a:t>(fifth row, ninth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next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Aqua, Accent 5, Darker 50%</a:t>
            </a:r>
            <a:r>
              <a:rPr lang="en-US" sz="1200" b="0" baseline="0" dirty="0" smtClean="0">
                <a:solidFill>
                  <a:schemeClr val="accent6"/>
                </a:solidFill>
                <a:latin typeface="+mn-lt"/>
              </a:rPr>
              <a:t> (sixth row, ninth option from the left). </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Black, Text 1</a:t>
            </a:r>
            <a:r>
              <a:rPr lang="en-US" sz="1200" b="0" baseline="0" dirty="0" smtClean="0">
                <a:solidFill>
                  <a:schemeClr val="accent6"/>
                </a:solidFill>
                <a:latin typeface="+mn-lt"/>
              </a:rPr>
              <a:t> (first row, second option from the left).</a:t>
            </a:r>
            <a:endParaRPr lang="en-US" sz="1200" b="0" baseline="0" dirty="0" smtClean="0">
              <a:latin typeface="+mn-lt"/>
            </a:endParaRPr>
          </a:p>
          <a:p>
            <a:pPr marL="1143000" lvl="2" indent="-228600">
              <a:buFont typeface="Arial" pitchFamily="34" charset="0"/>
              <a:buChar char="•"/>
            </a:pPr>
            <a:endParaRPr lang="en-US" sz="1400" b="0" baseline="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numCol="2" spcCol="182880">
            <a:normAutofit fontScale="47500" lnSpcReduction="20000"/>
          </a:bodyPr>
          <a:lstStyle/>
          <a:p>
            <a:r>
              <a:rPr lang="en-US" sz="1400" b="1" dirty="0" smtClean="0"/>
              <a:t>Donut</a:t>
            </a:r>
            <a:r>
              <a:rPr lang="en-US" sz="1400" b="1" baseline="0" dirty="0" smtClean="0"/>
              <a:t> with text inside</a:t>
            </a:r>
          </a:p>
          <a:p>
            <a:r>
              <a:rPr lang="en-US" sz="1400" b="0" baseline="0" dirty="0" smtClean="0"/>
              <a:t>(Intermediate)</a:t>
            </a:r>
          </a:p>
          <a:p>
            <a:endParaRPr lang="en-US" sz="1400" b="1" baseline="0" dirty="0" smtClean="0"/>
          </a:p>
          <a:p>
            <a:endParaRPr lang="en-US" sz="1400" b="1" baseline="0" dirty="0" smtClean="0"/>
          </a:p>
          <a:p>
            <a:r>
              <a:rPr lang="en-US" sz="1200" b="0" baseline="0" dirty="0" smtClean="0">
                <a:latin typeface="+mn-lt"/>
              </a:rPr>
              <a:t>To reproduce the circle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Shapes</a:t>
            </a:r>
            <a:r>
              <a:rPr lang="en-US" sz="1200" i="0" baseline="0" dirty="0" smtClean="0"/>
              <a:t>, and then under </a:t>
            </a:r>
            <a:r>
              <a:rPr lang="en-US" sz="1200" b="1" i="0" baseline="0" dirty="0" smtClean="0"/>
              <a:t>Basic Shapes </a:t>
            </a:r>
            <a:r>
              <a:rPr lang="en-US" sz="1200" i="0" baseline="0" dirty="0" smtClean="0"/>
              <a:t>click </a:t>
            </a:r>
            <a:r>
              <a:rPr lang="en-US" sz="1200" b="1" i="0" baseline="0" dirty="0" smtClean="0"/>
              <a:t>Donut </a:t>
            </a:r>
            <a:r>
              <a:rPr lang="en-US" sz="1200" b="0" i="0" baseline="0" dirty="0" smtClean="0"/>
              <a:t>(third row, second option from the left)</a:t>
            </a:r>
            <a:r>
              <a:rPr lang="en-US" sz="1200" i="0" baseline="0" dirty="0" smtClean="0"/>
              <a:t>. On the slide, drag to draw a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Drag the yellow diamond adjustment handle to the left to decrease the width of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donut.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5.92”</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5.92”</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Outline</a:t>
            </a:r>
            <a:r>
              <a:rPr lang="en-US" sz="1200" i="0" baseline="0" dirty="0" smtClean="0"/>
              <a:t>, and then click </a:t>
            </a:r>
            <a:r>
              <a:rPr lang="en-US" sz="1200" b="1" i="0" baseline="0" dirty="0" smtClean="0"/>
              <a:t>No Outline</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Fill</a:t>
            </a:r>
            <a:r>
              <a:rPr lang="en-US" sz="1200" i="0" baseline="0" dirty="0" smtClean="0"/>
              <a:t>, and then under </a:t>
            </a:r>
            <a:r>
              <a:rPr lang="en-US" sz="1200" b="1" i="0" baseline="0" dirty="0" smtClean="0"/>
              <a:t>Theme Colors </a:t>
            </a:r>
            <a:r>
              <a:rPr lang="en-US" sz="1200" i="0" baseline="0" dirty="0" smtClean="0"/>
              <a:t>click </a:t>
            </a:r>
            <a:r>
              <a:rPr lang="en-US" sz="1200" b="1" baseline="0" dirty="0" smtClean="0">
                <a:solidFill>
                  <a:schemeClr val="accent6"/>
                </a:solidFill>
                <a:latin typeface="+mn-lt"/>
              </a:rPr>
              <a:t>Olive Green, Accent 3, Darker 25%</a:t>
            </a:r>
            <a:r>
              <a:rPr lang="en-US" sz="1200" b="0" baseline="0" dirty="0" smtClean="0">
                <a:solidFill>
                  <a:schemeClr val="accent6"/>
                </a:solidFill>
                <a:latin typeface="+mn-lt"/>
              </a:rPr>
              <a:t> (fifth row, seventh option from the left). </a:t>
            </a:r>
            <a:endParaRPr lang="en-US" sz="1200" i="0" dirty="0" smtClean="0"/>
          </a:p>
          <a:p>
            <a:pPr marL="228600" indent="-228600">
              <a:buFont typeface="+mj-lt"/>
              <a:buAutoNum type="arabicPeriod"/>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a:t>
            </a:r>
            <a:r>
              <a:rPr lang="en-US" sz="1200" b="1" i="0" baseline="0" dirty="0" smtClean="0"/>
              <a:t>Shape Effects</a:t>
            </a:r>
            <a:r>
              <a:rPr lang="en-US" sz="1200" i="0" baseline="0" dirty="0" smtClean="0"/>
              <a:t>, and then do the following:</a:t>
            </a:r>
          </a:p>
          <a:p>
            <a:pPr marL="685800" lvl="1" indent="-228600">
              <a:buFont typeface="Arial" pitchFamily="34" charset="0"/>
              <a:buChar char="•"/>
            </a:pPr>
            <a:r>
              <a:rPr lang="en-US" sz="1200" i="0" baseline="0" dirty="0" smtClean="0"/>
              <a:t>Point to </a:t>
            </a:r>
            <a:r>
              <a:rPr lang="en-US" sz="1200" b="1" i="0" baseline="0" dirty="0" smtClean="0"/>
              <a:t>Bevel</a:t>
            </a:r>
            <a:r>
              <a:rPr lang="en-US" sz="1200" i="0" baseline="0" dirty="0" smtClean="0"/>
              <a:t>, and then under </a:t>
            </a:r>
            <a:r>
              <a:rPr lang="en-US" sz="1200" b="1" i="0" baseline="0" dirty="0" smtClean="0"/>
              <a:t>Bevel</a:t>
            </a:r>
            <a:r>
              <a:rPr lang="en-US" sz="1200" i="0" baseline="0" dirty="0" smtClean="0"/>
              <a:t> click </a:t>
            </a:r>
            <a:r>
              <a:rPr lang="en-US" sz="1200" b="1" i="0" baseline="0" dirty="0" smtClean="0"/>
              <a:t>Soft Round </a:t>
            </a:r>
            <a:r>
              <a:rPr lang="en-US" sz="1200" i="0" baseline="0" dirty="0" smtClean="0"/>
              <a:t>(second row, second option from the left). </a:t>
            </a:r>
          </a:p>
          <a:p>
            <a:pPr marL="685800" lvl="1" indent="-228600">
              <a:buFont typeface="Arial" pitchFamily="34" charset="0"/>
              <a:buChar cha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dirty="0" smtClean="0">
                <a:solidFill>
                  <a:schemeClr val="tx1"/>
                </a:solidFill>
                <a:latin typeface="+mn-lt"/>
              </a:rPr>
              <a:t>Offset Diagonal Bottom Right </a:t>
            </a:r>
            <a:r>
              <a:rPr lang="en-US" sz="1200" b="0" dirty="0" smtClean="0">
                <a:solidFill>
                  <a:schemeClr val="tx1"/>
                </a:solidFill>
                <a:latin typeface="+mn-lt"/>
              </a:rPr>
              <a:t>(first</a:t>
            </a:r>
            <a:r>
              <a:rPr lang="en-US" sz="1200" b="0" baseline="0" dirty="0" smtClean="0">
                <a:solidFill>
                  <a:schemeClr val="tx1"/>
                </a:solidFill>
                <a:latin typeface="+mn-lt"/>
              </a:rPr>
              <a:t> row, first option from the left)</a:t>
            </a:r>
            <a:r>
              <a:rPr lang="en-US" sz="1200" b="0" dirty="0" smtClean="0">
                <a:solidFill>
                  <a:schemeClr val="tx1"/>
                </a:solidFill>
                <a:latin typeface="+mn-lt"/>
              </a:rPr>
              <a:t>.</a:t>
            </a:r>
          </a:p>
          <a:p>
            <a:pPr marL="685800" lvl="1" indent="-228600">
              <a:buFont typeface="Arial" pitchFamily="34" charset="0"/>
              <a:buChar char="•"/>
            </a:pPr>
            <a:endParaRPr lang="en-US" sz="1200" b="0" i="0" baseline="0" dirty="0" smtClean="0">
              <a:solidFill>
                <a:schemeClr val="tx1"/>
              </a:solidFill>
              <a:latin typeface="+mn-lt"/>
            </a:endParaRPr>
          </a:p>
          <a:p>
            <a:r>
              <a:rPr lang="en-US" sz="1200" b="0" baseline="0" dirty="0" smtClean="0">
                <a:latin typeface="+mn-lt"/>
              </a:rPr>
              <a:t>To reproduce the text on this slide, do the following:</a:t>
            </a:r>
          </a:p>
          <a:p>
            <a:endParaRPr lang="en-US" sz="1200" b="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i="0" baseline="0" dirty="0" smtClean="0"/>
              <a:t>Enter text in the text box, select the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sz="1200" b="1" baseline="0" dirty="0" smtClean="0">
                <a:latin typeface="+mn-lt"/>
              </a:rPr>
              <a:t>Consolas </a:t>
            </a:r>
            <a:r>
              <a:rPr lang="en-US" sz="1200" i="0" baseline="0" dirty="0" smtClean="0"/>
              <a:t>from the </a:t>
            </a:r>
            <a:r>
              <a:rPr lang="en-US" sz="1200" b="1" i="0" baseline="0" dirty="0" smtClean="0"/>
              <a:t>Font</a:t>
            </a:r>
            <a:r>
              <a:rPr lang="en-US" sz="1200" i="0" baseline="0" dirty="0" smtClean="0"/>
              <a:t> list, enter </a:t>
            </a:r>
            <a:r>
              <a:rPr lang="en-US" sz="1200" b="1" baseline="0" dirty="0" smtClean="0">
                <a:latin typeface="+mn-lt"/>
              </a:rPr>
              <a:t>27</a:t>
            </a:r>
            <a:r>
              <a:rPr lang="en-US" sz="1200" i="0" baseline="0" dirty="0" smtClean="0"/>
              <a:t> in the </a:t>
            </a:r>
            <a:r>
              <a:rPr lang="en-US" sz="1200" b="1" i="0" baseline="0" dirty="0" smtClean="0"/>
              <a:t>Font Size </a:t>
            </a:r>
            <a:r>
              <a:rPr lang="en-US" sz="1200" i="0" baseline="0" dirty="0" smtClean="0"/>
              <a:t>box, click the button next to </a:t>
            </a:r>
            <a:r>
              <a:rPr lang="en-US" sz="1200" b="1" i="0" baseline="0" dirty="0" smtClean="0"/>
              <a:t>Font Color</a:t>
            </a:r>
            <a:r>
              <a:rPr lang="en-US" sz="1200" i="0" baseline="0" dirty="0" smtClean="0"/>
              <a:t>, and then under </a:t>
            </a:r>
            <a:r>
              <a:rPr lang="en-US" sz="1200" b="1" i="0" baseline="0" dirty="0" smtClean="0"/>
              <a:t>Theme Colors </a:t>
            </a:r>
            <a:r>
              <a:rPr lang="en-US" sz="1200" i="0" baseline="0" dirty="0" smtClean="0"/>
              <a:t>click </a:t>
            </a:r>
            <a:r>
              <a:rPr lang="en-US" sz="1200" b="1" i="0" baseline="0" dirty="0" smtClean="0"/>
              <a:t>White, Background 1 </a:t>
            </a:r>
            <a:r>
              <a:rPr lang="en-US" sz="1200" i="0" baseline="0" dirty="0" smtClean="0"/>
              <a:t>(first row, first option from the left).</a:t>
            </a:r>
            <a:r>
              <a:rPr lang="en-US" sz="1200" b="0" baseline="0" dirty="0" smtClean="0">
                <a:latin typeface="+mn-lt"/>
              </a:rPr>
              <a:t> Tip: To enter the two bullets with the text, o</a:t>
            </a:r>
            <a:r>
              <a:rPr lang="en-US" sz="1200" baseline="0" dirty="0" smtClean="0"/>
              <a:t>n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Symbol</a:t>
            </a:r>
            <a:r>
              <a:rPr lang="en-US" sz="1200" baseline="0" dirty="0" smtClean="0"/>
              <a:t>. In the </a:t>
            </a:r>
            <a:r>
              <a:rPr lang="en-US" sz="1200" b="1" baseline="0" dirty="0" smtClean="0"/>
              <a:t>Symbol</a:t>
            </a:r>
            <a:r>
              <a:rPr lang="en-US" sz="1200" baseline="0" dirty="0" smtClean="0"/>
              <a:t> dialog box,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(normal text)</a:t>
            </a:r>
            <a:r>
              <a:rPr lang="en-US" sz="1200" kern="1200" dirty="0" smtClean="0">
                <a:solidFill>
                  <a:schemeClr val="tx1"/>
                </a:solidFill>
                <a:latin typeface="+mn-lt"/>
                <a:ea typeface="+mn-ea"/>
                <a:cs typeface="+mn-cs"/>
              </a:rPr>
              <a:t>.</a:t>
            </a:r>
            <a:endParaRPr lang="en-US" sz="1200" b="0" baseline="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Character Code </a:t>
            </a:r>
            <a:r>
              <a:rPr lang="en-US" sz="1200" kern="1200" dirty="0" smtClean="0">
                <a:solidFill>
                  <a:schemeClr val="tx1"/>
                </a:solidFill>
                <a:latin typeface="+mn-lt"/>
                <a:ea typeface="+mn-ea"/>
                <a:cs typeface="+mn-cs"/>
              </a:rPr>
              <a:t>box, enter</a:t>
            </a:r>
            <a:r>
              <a:rPr lang="en-US" sz="1200" b="1" kern="1200" dirty="0" smtClean="0">
                <a:solidFill>
                  <a:schemeClr val="tx1"/>
                </a:solidFill>
                <a:latin typeface="+mn-lt"/>
                <a:ea typeface="+mn-ea"/>
                <a:cs typeface="+mn-cs"/>
              </a:rPr>
              <a:t> 0095 </a:t>
            </a:r>
            <a:r>
              <a:rPr lang="en-US" sz="1200" kern="1200" dirty="0" smtClean="0">
                <a:solidFill>
                  <a:schemeClr val="tx1"/>
                </a:solidFill>
                <a:latin typeface="+mn-lt"/>
                <a:ea typeface="+mn-ea"/>
                <a:cs typeface="+mn-cs"/>
              </a:rPr>
              <a:t>to select </a:t>
            </a:r>
            <a:r>
              <a:rPr lang="en-US" sz="1200" b="1" kern="1200" dirty="0" smtClean="0">
                <a:solidFill>
                  <a:schemeClr val="tx1"/>
                </a:solidFill>
                <a:latin typeface="+mn-lt"/>
                <a:ea typeface="+mn-ea"/>
                <a:cs typeface="+mn-cs"/>
              </a:rPr>
              <a:t>BULLET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Insert</a:t>
            </a:r>
            <a:r>
              <a:rPr lang="en-US" sz="1200" baseline="0" dirty="0" smtClean="0"/>
              <a:t>.</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Align Text Left </a:t>
            </a:r>
            <a:r>
              <a:rPr lang="en-US" sz="1200" i="0" baseline="0" dirty="0" smtClean="0"/>
              <a:t>to align the text left in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text box.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WordArt Styles </a:t>
            </a:r>
            <a:r>
              <a:rPr lang="en-US" sz="1200" i="0" baseline="0" dirty="0" smtClean="0"/>
              <a:t>group, click </a:t>
            </a:r>
            <a:r>
              <a:rPr lang="en-US" sz="1200" b="1" i="0" baseline="0" dirty="0" smtClean="0"/>
              <a:t>Text Effects</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i="0" baseline="0" dirty="0" smtClean="0"/>
              <a:t>Offset Diagonal Bottom Right </a:t>
            </a:r>
            <a:r>
              <a:rPr lang="en-US" sz="1200" b="0" i="0" baseline="0" dirty="0" smtClean="0"/>
              <a:t>(first row, first option from the left)</a:t>
            </a:r>
            <a:r>
              <a:rPr lang="en-US" sz="1200" i="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Transform</a:t>
            </a:r>
            <a:r>
              <a:rPr lang="en-US" sz="1200" i="0" baseline="0" dirty="0" smtClean="0"/>
              <a:t>, and then under </a:t>
            </a:r>
            <a:r>
              <a:rPr lang="en-US" sz="1200" b="1" i="0" baseline="0" dirty="0" smtClean="0"/>
              <a:t>Follow Path </a:t>
            </a:r>
            <a:r>
              <a:rPr lang="en-US" sz="1200" b="0" i="0" baseline="0" dirty="0" smtClean="0"/>
              <a:t>click</a:t>
            </a:r>
            <a:r>
              <a:rPr lang="en-US" sz="1200" b="1" i="0" baseline="0" dirty="0" smtClean="0"/>
              <a:t> Circle</a:t>
            </a:r>
            <a:r>
              <a:rPr lang="en-US" sz="1200" b="0" i="0" baseline="0" dirty="0" smtClean="0"/>
              <a:t> (third option from the left)</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4.78”</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4.78”</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Drag the text box onto the donut shape so that the text wraps around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If the text does not wrap completely and evenly around the donut shape, select the text box and then do the following:</a:t>
            </a:r>
          </a:p>
          <a:p>
            <a:pPr marL="685800" lvl="1" indent="-228600">
              <a:buFont typeface="Arial" pitchFamily="34" charset="0"/>
              <a:buChar char="•"/>
            </a:pPr>
            <a:r>
              <a:rPr lang="en-US" sz="1200" b="0" baseline="0" dirty="0" smtClean="0">
                <a:solidFill>
                  <a:schemeClr val="accent6"/>
                </a:solidFill>
                <a:latin typeface="+mn-lt"/>
              </a:rPr>
              <a:t>If the text does not wrap completely around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a:t>
            </a:r>
            <a:r>
              <a:rPr lang="en-US" sz="1200" b="0" baseline="0" dirty="0" smtClean="0">
                <a:solidFill>
                  <a:schemeClr val="accent6"/>
                </a:solidFill>
                <a:latin typeface="+mn-lt"/>
              </a:rPr>
              <a:t> box, enter larger font sizes in 1-pt increments until the text is evenly spaced within the donut shape. </a:t>
            </a:r>
          </a:p>
          <a:p>
            <a:pPr marL="685800" lvl="1" indent="-228600">
              <a:buFont typeface="Arial" pitchFamily="34" charset="0"/>
              <a:buChar char="•"/>
            </a:pPr>
            <a:r>
              <a:rPr lang="en-US" sz="1200" b="0" baseline="0" dirty="0" smtClean="0">
                <a:solidFill>
                  <a:schemeClr val="accent6"/>
                </a:solidFill>
                <a:latin typeface="+mn-lt"/>
              </a:rPr>
              <a:t>If the entire line of text does not fit evenly within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 </a:t>
            </a:r>
            <a:r>
              <a:rPr lang="en-US" sz="1200" b="0" baseline="0" dirty="0" smtClean="0">
                <a:solidFill>
                  <a:schemeClr val="accent6"/>
                </a:solidFill>
                <a:latin typeface="+mn-lt"/>
              </a:rPr>
              <a:t>box, enter smaller font sizes in 1-pt increments until the text is evenly spaced within the donut shape.</a:t>
            </a:r>
          </a:p>
          <a:p>
            <a:pPr marL="685800" lvl="1" indent="-228600">
              <a:buFont typeface="Arial" pitchFamily="34" charset="0"/>
              <a:buChar char="•"/>
            </a:pPr>
            <a:r>
              <a:rPr lang="en-US" sz="1200" b="0" baseline="0" dirty="0" smtClean="0">
                <a:solidFill>
                  <a:schemeClr val="accent6"/>
                </a:solidFill>
                <a:latin typeface="+mn-lt"/>
              </a:rPr>
              <a:t>If the text does not wrap completely around or does not fit evenly within the donut shape, also try editing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On</a:t>
            </a:r>
            <a:r>
              <a:rPr lang="en-US" sz="1200" b="0" dirty="0" smtClean="0">
                <a:solidFill>
                  <a:schemeClr val="accent6"/>
                </a:solidFill>
                <a:latin typeface="+mn-lt"/>
              </a:rPr>
              <a:t> the </a:t>
            </a:r>
            <a:r>
              <a:rPr lang="en-US" sz="1200" b="1" dirty="0" smtClean="0">
                <a:solidFill>
                  <a:schemeClr val="accent6"/>
                </a:solidFill>
                <a:latin typeface="+mn-lt"/>
              </a:rPr>
              <a:t>Home</a:t>
            </a:r>
            <a:r>
              <a:rPr lang="en-US" sz="1200" b="0" dirty="0" smtClean="0">
                <a:solidFill>
                  <a:schemeClr val="accent6"/>
                </a:solidFill>
                <a:latin typeface="+mn-lt"/>
              </a:rPr>
              <a:t> tab,</a:t>
            </a:r>
            <a:r>
              <a:rPr lang="en-US" sz="1200" b="0" baseline="0" dirty="0" smtClean="0">
                <a:solidFill>
                  <a:schemeClr val="accent6"/>
                </a:solidFill>
                <a:latin typeface="+mn-lt"/>
              </a:rPr>
              <a:t> in the</a:t>
            </a:r>
            <a:r>
              <a:rPr lang="en-US" sz="1200" b="0" dirty="0" smtClean="0">
                <a:solidFill>
                  <a:schemeClr val="accent6"/>
                </a:solidFill>
                <a:latin typeface="+mn-lt"/>
              </a:rPr>
              <a:t> </a:t>
            </a:r>
            <a:r>
              <a:rPr lang="en-US" sz="1200" b="1" dirty="0" smtClean="0">
                <a:solidFill>
                  <a:schemeClr val="accent6"/>
                </a:solidFill>
                <a:latin typeface="+mn-lt"/>
              </a:rPr>
              <a:t>Font</a:t>
            </a:r>
            <a:r>
              <a:rPr lang="en-US" sz="1200" b="0" dirty="0" smtClean="0">
                <a:solidFill>
                  <a:schemeClr val="accent6"/>
                </a:solidFill>
                <a:latin typeface="+mn-lt"/>
              </a:rPr>
              <a:t> group,</a:t>
            </a:r>
            <a:r>
              <a:rPr lang="en-US" sz="1200" b="0" baseline="0" dirty="0" smtClean="0">
                <a:solidFill>
                  <a:schemeClr val="accent6"/>
                </a:solidFill>
                <a:latin typeface="+mn-lt"/>
              </a:rPr>
              <a:t> click</a:t>
            </a:r>
            <a:r>
              <a:rPr lang="en-US" sz="1200" b="0" dirty="0" smtClean="0">
                <a:solidFill>
                  <a:schemeClr val="accent6"/>
                </a:solidFill>
                <a:latin typeface="+mn-lt"/>
              </a:rPr>
              <a:t> </a:t>
            </a:r>
            <a:r>
              <a:rPr lang="en-US" sz="1200" b="1" dirty="0" smtClean="0">
                <a:solidFill>
                  <a:schemeClr val="accent6"/>
                </a:solidFill>
                <a:latin typeface="+mn-lt"/>
              </a:rPr>
              <a:t>Character</a:t>
            </a:r>
            <a:r>
              <a:rPr lang="en-US" sz="1200" b="0" dirty="0" smtClean="0">
                <a:solidFill>
                  <a:schemeClr val="accent6"/>
                </a:solidFill>
                <a:latin typeface="+mn-lt"/>
              </a:rPr>
              <a:t> </a:t>
            </a:r>
            <a:r>
              <a:rPr lang="en-US" sz="1200" b="1" dirty="0" smtClean="0">
                <a:solidFill>
                  <a:schemeClr val="accent6"/>
                </a:solidFill>
                <a:latin typeface="+mn-lt"/>
              </a:rPr>
              <a:t>Spacing</a:t>
            </a:r>
            <a:r>
              <a:rPr lang="en-US" sz="1200" b="0" dirty="0" smtClean="0">
                <a:solidFill>
                  <a:schemeClr val="accent6"/>
                </a:solidFill>
                <a:latin typeface="+mn-lt"/>
              </a:rPr>
              <a:t>,</a:t>
            </a:r>
            <a:r>
              <a:rPr lang="en-US" sz="1200" b="0" baseline="0" dirty="0" smtClean="0">
                <a:solidFill>
                  <a:schemeClr val="accent6"/>
                </a:solidFill>
                <a:latin typeface="+mn-lt"/>
              </a:rPr>
              <a:t> and then do the following:</a:t>
            </a:r>
          </a:p>
          <a:p>
            <a:pPr marL="1143000" lvl="2" indent="-228600">
              <a:buFont typeface="Arial" pitchFamily="34" charset="0"/>
              <a:buChar char="•"/>
            </a:pPr>
            <a:r>
              <a:rPr lang="en-US" sz="1200" b="0" baseline="0" dirty="0" smtClean="0">
                <a:solidFill>
                  <a:schemeClr val="accent6"/>
                </a:solidFill>
                <a:latin typeface="+mn-lt"/>
              </a:rPr>
              <a:t>To expand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Loose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Loose</a:t>
            </a:r>
            <a:r>
              <a:rPr lang="en-US" sz="1200" b="0"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To contract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Tight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Tight</a:t>
            </a:r>
            <a:r>
              <a:rPr lang="en-US" sz="1200" b="0" baseline="0" dirty="0" smtClean="0">
                <a:solidFill>
                  <a:schemeClr val="accent6"/>
                </a:solidFill>
                <a:latin typeface="+mn-lt"/>
              </a:rPr>
              <a:t>.</a:t>
            </a:r>
            <a:r>
              <a:rPr lang="en-US" sz="1200" b="1"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For more precise character spacing, click </a:t>
            </a:r>
            <a:r>
              <a:rPr lang="en-US" sz="1200" b="1" baseline="0" dirty="0" smtClean="0">
                <a:solidFill>
                  <a:schemeClr val="accent6"/>
                </a:solidFill>
                <a:latin typeface="+mn-lt"/>
              </a:rPr>
              <a:t>More Spacing</a:t>
            </a:r>
            <a:r>
              <a:rPr lang="en-US" sz="1200" b="0" baseline="0" dirty="0" smtClean="0">
                <a:solidFill>
                  <a:schemeClr val="accent6"/>
                </a:solidFill>
                <a:latin typeface="+mn-lt"/>
              </a:rPr>
              <a:t>. In the </a:t>
            </a:r>
            <a:r>
              <a:rPr lang="en-US" sz="1200" b="1" baseline="0" dirty="0" smtClean="0">
                <a:solidFill>
                  <a:schemeClr val="accent6"/>
                </a:solidFill>
                <a:latin typeface="+mn-lt"/>
              </a:rPr>
              <a:t>Font</a:t>
            </a:r>
            <a:r>
              <a:rPr lang="en-US" sz="1200" b="0" baseline="0" dirty="0" smtClean="0">
                <a:solidFill>
                  <a:schemeClr val="accent6"/>
                </a:solidFill>
                <a:latin typeface="+mn-lt"/>
              </a:rPr>
              <a:t> dialog box, on the </a:t>
            </a:r>
            <a:r>
              <a:rPr lang="en-US" sz="1200" b="1" baseline="0" dirty="0" smtClean="0">
                <a:solidFill>
                  <a:schemeClr val="accent6"/>
                </a:solidFill>
                <a:latin typeface="+mn-lt"/>
              </a:rPr>
              <a:t>Character Spacing </a:t>
            </a:r>
            <a:r>
              <a:rPr lang="en-US" sz="1200" b="0" baseline="0" dirty="0" smtClean="0">
                <a:solidFill>
                  <a:schemeClr val="accent6"/>
                </a:solidFill>
                <a:latin typeface="+mn-lt"/>
              </a:rPr>
              <a:t>tab, in the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Expanded</a:t>
            </a:r>
            <a:r>
              <a:rPr lang="en-US" sz="1200" b="0" baseline="0" dirty="0" smtClean="0">
                <a:solidFill>
                  <a:schemeClr val="accent6"/>
                </a:solidFill>
                <a:latin typeface="+mn-lt"/>
              </a:rPr>
              <a:t> or </a:t>
            </a:r>
            <a:r>
              <a:rPr lang="en-US" sz="1200" b="1" baseline="0" dirty="0" smtClean="0">
                <a:solidFill>
                  <a:schemeClr val="accent6"/>
                </a:solidFill>
                <a:latin typeface="+mn-lt"/>
              </a:rPr>
              <a:t>Condensed</a:t>
            </a:r>
            <a:r>
              <a:rPr lang="en-US" sz="1200" b="0" baseline="0" dirty="0" smtClean="0">
                <a:solidFill>
                  <a:schemeClr val="accent6"/>
                </a:solidFill>
                <a:latin typeface="+mn-lt"/>
              </a:rPr>
              <a:t>. In the </a:t>
            </a:r>
            <a:r>
              <a:rPr lang="en-US" sz="1200" b="1" baseline="0" dirty="0" smtClean="0">
                <a:solidFill>
                  <a:schemeClr val="accent6"/>
                </a:solidFill>
                <a:latin typeface="+mn-lt"/>
              </a:rPr>
              <a:t>By</a:t>
            </a:r>
            <a:r>
              <a:rPr lang="en-US" sz="1200" b="0" baseline="0" dirty="0" smtClean="0">
                <a:solidFill>
                  <a:schemeClr val="accent6"/>
                </a:solidFill>
                <a:latin typeface="+mn-lt"/>
              </a:rPr>
              <a:t> box, adjust the size by 0.1-pt increments until the text is spaced evenly.</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Press and hold SHIFT and select the text box and the donut shape.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and then click </a:t>
            </a:r>
            <a:r>
              <a:rPr lang="en-US" sz="1200" b="1" i="0" baseline="0" dirty="0" smtClean="0"/>
              <a:t>Group</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group.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to Slide</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Center</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Middle</a:t>
            </a:r>
            <a:r>
              <a:rPr lang="en-US" sz="1200" b="0" kern="1200" baseline="0" dirty="0" smtClean="0">
                <a:solidFill>
                  <a:schemeClr val="accent6"/>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sz="1200" i="0" baseline="0" dirty="0" smtClean="0"/>
          </a:p>
          <a:p>
            <a:endParaRPr lang="en-US" sz="1200" b="0" baseline="0" dirty="0" smtClean="0">
              <a:solidFill>
                <a:schemeClr val="accent6"/>
              </a:solidFill>
              <a:latin typeface="+mn-lt"/>
            </a:endParaRPr>
          </a:p>
          <a:p>
            <a:r>
              <a:rPr lang="en-US" sz="1200" baseline="0" dirty="0" smtClean="0">
                <a:latin typeface="+mn-lt"/>
              </a:rPr>
              <a:t>To reproduce the background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a:t>
            </a:r>
            <a:r>
              <a:rPr lang="en-US" sz="1200" b="1" kern="1200" baseline="0" dirty="0" smtClean="0">
                <a:solidFill>
                  <a:schemeClr val="tx1"/>
                </a:solidFill>
                <a:latin typeface="+mn-lt"/>
                <a:ea typeface="+mn-ea"/>
                <a:cs typeface="+mn-cs"/>
              </a:rPr>
              <a: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solidFill>
                  <a:schemeClr val="accent6"/>
                </a:solidFill>
                <a:latin typeface="+mn-lt"/>
              </a:rPr>
              <a:t>Aqua, Accent</a:t>
            </a:r>
            <a:r>
              <a:rPr lang="en-US" sz="1200" b="1" baseline="0" dirty="0" smtClean="0">
                <a:solidFill>
                  <a:schemeClr val="accent6"/>
                </a:solidFill>
                <a:latin typeface="+mn-lt"/>
              </a:rPr>
              <a:t> 5, Darker 25% </a:t>
            </a:r>
            <a:r>
              <a:rPr lang="en-US" sz="1200" b="0" baseline="0" dirty="0" smtClean="0">
                <a:solidFill>
                  <a:schemeClr val="accent6"/>
                </a:solidFill>
                <a:latin typeface="+mn-lt"/>
              </a:rPr>
              <a:t>(fifth row, ninth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next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Aqua, Accent 5, Darker 50%</a:t>
            </a:r>
            <a:r>
              <a:rPr lang="en-US" sz="1200" b="0" baseline="0" dirty="0" smtClean="0">
                <a:solidFill>
                  <a:schemeClr val="accent6"/>
                </a:solidFill>
                <a:latin typeface="+mn-lt"/>
              </a:rPr>
              <a:t> (sixth row, ninth option from the left). </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Black, Text 1</a:t>
            </a:r>
            <a:r>
              <a:rPr lang="en-US" sz="1200" b="0" baseline="0" dirty="0" smtClean="0">
                <a:solidFill>
                  <a:schemeClr val="accent6"/>
                </a:solidFill>
                <a:latin typeface="+mn-lt"/>
              </a:rPr>
              <a:t> (first row, second option from the left).</a:t>
            </a:r>
            <a:endParaRPr lang="en-US" sz="1200" b="0" baseline="0" dirty="0" smtClean="0">
              <a:latin typeface="+mn-lt"/>
            </a:endParaRPr>
          </a:p>
          <a:p>
            <a:pPr marL="1143000" lvl="2" indent="-228600">
              <a:buFont typeface="Arial" pitchFamily="34" charset="0"/>
              <a:buChar char="•"/>
            </a:pPr>
            <a:endParaRPr lang="en-US" sz="1400" b="0"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numCol="2" spcCol="182880">
            <a:normAutofit fontScale="47500" lnSpcReduction="20000"/>
          </a:bodyPr>
          <a:lstStyle/>
          <a:p>
            <a:r>
              <a:rPr lang="en-US" sz="1400" b="1" dirty="0" smtClean="0"/>
              <a:t>Donut</a:t>
            </a:r>
            <a:r>
              <a:rPr lang="en-US" sz="1400" b="1" baseline="0" dirty="0" smtClean="0"/>
              <a:t> with text inside</a:t>
            </a:r>
          </a:p>
          <a:p>
            <a:r>
              <a:rPr lang="en-US" sz="1400" b="0" baseline="0" dirty="0" smtClean="0"/>
              <a:t>(Intermediate)</a:t>
            </a:r>
          </a:p>
          <a:p>
            <a:endParaRPr lang="en-US" sz="1400" b="1" baseline="0" dirty="0" smtClean="0"/>
          </a:p>
          <a:p>
            <a:endParaRPr lang="en-US" sz="1400" b="1" baseline="0" dirty="0" smtClean="0"/>
          </a:p>
          <a:p>
            <a:r>
              <a:rPr lang="en-US" sz="1200" b="0" baseline="0" dirty="0" smtClean="0">
                <a:latin typeface="+mn-lt"/>
              </a:rPr>
              <a:t>To reproduce the circle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Shapes</a:t>
            </a:r>
            <a:r>
              <a:rPr lang="en-US" sz="1200" i="0" baseline="0" dirty="0" smtClean="0"/>
              <a:t>, and then under </a:t>
            </a:r>
            <a:r>
              <a:rPr lang="en-US" sz="1200" b="1" i="0" baseline="0" dirty="0" smtClean="0"/>
              <a:t>Basic Shapes </a:t>
            </a:r>
            <a:r>
              <a:rPr lang="en-US" sz="1200" i="0" baseline="0" dirty="0" smtClean="0"/>
              <a:t>click </a:t>
            </a:r>
            <a:r>
              <a:rPr lang="en-US" sz="1200" b="1" i="0" baseline="0" dirty="0" smtClean="0"/>
              <a:t>Donut </a:t>
            </a:r>
            <a:r>
              <a:rPr lang="en-US" sz="1200" b="0" i="0" baseline="0" dirty="0" smtClean="0"/>
              <a:t>(third row, second option from the left)</a:t>
            </a:r>
            <a:r>
              <a:rPr lang="en-US" sz="1200" i="0" baseline="0" dirty="0" smtClean="0"/>
              <a:t>. On the slide, drag to draw a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Drag the yellow diamond adjustment handle to the left to decrease the width of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donut.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5.92”</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5.92”</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Outline</a:t>
            </a:r>
            <a:r>
              <a:rPr lang="en-US" sz="1200" i="0" baseline="0" dirty="0" smtClean="0"/>
              <a:t>, and then click </a:t>
            </a:r>
            <a:r>
              <a:rPr lang="en-US" sz="1200" b="1" i="0" baseline="0" dirty="0" smtClean="0"/>
              <a:t>No Outline</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Fill</a:t>
            </a:r>
            <a:r>
              <a:rPr lang="en-US" sz="1200" i="0" baseline="0" dirty="0" smtClean="0"/>
              <a:t>, and then under </a:t>
            </a:r>
            <a:r>
              <a:rPr lang="en-US" sz="1200" b="1" i="0" baseline="0" dirty="0" smtClean="0"/>
              <a:t>Theme Colors </a:t>
            </a:r>
            <a:r>
              <a:rPr lang="en-US" sz="1200" i="0" baseline="0" dirty="0" smtClean="0"/>
              <a:t>click </a:t>
            </a:r>
            <a:r>
              <a:rPr lang="en-US" sz="1200" b="1" baseline="0" dirty="0" smtClean="0">
                <a:solidFill>
                  <a:schemeClr val="accent6"/>
                </a:solidFill>
                <a:latin typeface="+mn-lt"/>
              </a:rPr>
              <a:t>Olive Green, Accent 3, Darker 25%</a:t>
            </a:r>
            <a:r>
              <a:rPr lang="en-US" sz="1200" b="0" baseline="0" dirty="0" smtClean="0">
                <a:solidFill>
                  <a:schemeClr val="accent6"/>
                </a:solidFill>
                <a:latin typeface="+mn-lt"/>
              </a:rPr>
              <a:t> (fifth row, seventh option from the left). </a:t>
            </a:r>
            <a:endParaRPr lang="en-US" sz="1200" i="0" dirty="0" smtClean="0"/>
          </a:p>
          <a:p>
            <a:pPr marL="228600" indent="-228600">
              <a:buFont typeface="+mj-lt"/>
              <a:buAutoNum type="arabicPeriod"/>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a:t>
            </a:r>
            <a:r>
              <a:rPr lang="en-US" sz="1200" b="1" i="0" baseline="0" dirty="0" smtClean="0"/>
              <a:t>Shape Effects</a:t>
            </a:r>
            <a:r>
              <a:rPr lang="en-US" sz="1200" i="0" baseline="0" dirty="0" smtClean="0"/>
              <a:t>, and then do the following:</a:t>
            </a:r>
          </a:p>
          <a:p>
            <a:pPr marL="685800" lvl="1" indent="-228600">
              <a:buFont typeface="Arial" pitchFamily="34" charset="0"/>
              <a:buChar char="•"/>
            </a:pPr>
            <a:r>
              <a:rPr lang="en-US" sz="1200" i="0" baseline="0" dirty="0" smtClean="0"/>
              <a:t>Point to </a:t>
            </a:r>
            <a:r>
              <a:rPr lang="en-US" sz="1200" b="1" i="0" baseline="0" dirty="0" smtClean="0"/>
              <a:t>Bevel</a:t>
            </a:r>
            <a:r>
              <a:rPr lang="en-US" sz="1200" i="0" baseline="0" dirty="0" smtClean="0"/>
              <a:t>, and then under </a:t>
            </a:r>
            <a:r>
              <a:rPr lang="en-US" sz="1200" b="1" i="0" baseline="0" dirty="0" smtClean="0"/>
              <a:t>Bevel</a:t>
            </a:r>
            <a:r>
              <a:rPr lang="en-US" sz="1200" i="0" baseline="0" dirty="0" smtClean="0"/>
              <a:t> click </a:t>
            </a:r>
            <a:r>
              <a:rPr lang="en-US" sz="1200" b="1" i="0" baseline="0" dirty="0" smtClean="0"/>
              <a:t>Soft Round </a:t>
            </a:r>
            <a:r>
              <a:rPr lang="en-US" sz="1200" i="0" baseline="0" dirty="0" smtClean="0"/>
              <a:t>(second row, second option from the left). </a:t>
            </a:r>
          </a:p>
          <a:p>
            <a:pPr marL="685800" lvl="1" indent="-228600">
              <a:buFont typeface="Arial" pitchFamily="34" charset="0"/>
              <a:buChar cha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dirty="0" smtClean="0">
                <a:solidFill>
                  <a:schemeClr val="tx1"/>
                </a:solidFill>
                <a:latin typeface="+mn-lt"/>
              </a:rPr>
              <a:t>Offset Diagonal Bottom Right </a:t>
            </a:r>
            <a:r>
              <a:rPr lang="en-US" sz="1200" b="0" dirty="0" smtClean="0">
                <a:solidFill>
                  <a:schemeClr val="tx1"/>
                </a:solidFill>
                <a:latin typeface="+mn-lt"/>
              </a:rPr>
              <a:t>(first</a:t>
            </a:r>
            <a:r>
              <a:rPr lang="en-US" sz="1200" b="0" baseline="0" dirty="0" smtClean="0">
                <a:solidFill>
                  <a:schemeClr val="tx1"/>
                </a:solidFill>
                <a:latin typeface="+mn-lt"/>
              </a:rPr>
              <a:t> row, first option from the left)</a:t>
            </a:r>
            <a:r>
              <a:rPr lang="en-US" sz="1200" b="0" dirty="0" smtClean="0">
                <a:solidFill>
                  <a:schemeClr val="tx1"/>
                </a:solidFill>
                <a:latin typeface="+mn-lt"/>
              </a:rPr>
              <a:t>.</a:t>
            </a:r>
          </a:p>
          <a:p>
            <a:pPr marL="685800" lvl="1" indent="-228600">
              <a:buFont typeface="Arial" pitchFamily="34" charset="0"/>
              <a:buChar char="•"/>
            </a:pPr>
            <a:endParaRPr lang="en-US" sz="1200" b="0" i="0" baseline="0" dirty="0" smtClean="0">
              <a:solidFill>
                <a:schemeClr val="tx1"/>
              </a:solidFill>
              <a:latin typeface="+mn-lt"/>
            </a:endParaRPr>
          </a:p>
          <a:p>
            <a:r>
              <a:rPr lang="en-US" sz="1200" b="0" baseline="0" dirty="0" smtClean="0">
                <a:latin typeface="+mn-lt"/>
              </a:rPr>
              <a:t>To reproduce the text on this slide, do the following:</a:t>
            </a:r>
          </a:p>
          <a:p>
            <a:endParaRPr lang="en-US" sz="1200" b="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i="0" baseline="0" dirty="0" smtClean="0"/>
              <a:t>Enter text in the text box, select the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sz="1200" b="1" baseline="0" dirty="0" smtClean="0">
                <a:latin typeface="+mn-lt"/>
              </a:rPr>
              <a:t>Consolas </a:t>
            </a:r>
            <a:r>
              <a:rPr lang="en-US" sz="1200" i="0" baseline="0" dirty="0" smtClean="0"/>
              <a:t>from the </a:t>
            </a:r>
            <a:r>
              <a:rPr lang="en-US" sz="1200" b="1" i="0" baseline="0" dirty="0" smtClean="0"/>
              <a:t>Font</a:t>
            </a:r>
            <a:r>
              <a:rPr lang="en-US" sz="1200" i="0" baseline="0" dirty="0" smtClean="0"/>
              <a:t> list, enter </a:t>
            </a:r>
            <a:r>
              <a:rPr lang="en-US" sz="1200" b="1" baseline="0" dirty="0" smtClean="0">
                <a:latin typeface="+mn-lt"/>
              </a:rPr>
              <a:t>27</a:t>
            </a:r>
            <a:r>
              <a:rPr lang="en-US" sz="1200" i="0" baseline="0" dirty="0" smtClean="0"/>
              <a:t> in the </a:t>
            </a:r>
            <a:r>
              <a:rPr lang="en-US" sz="1200" b="1" i="0" baseline="0" dirty="0" smtClean="0"/>
              <a:t>Font Size </a:t>
            </a:r>
            <a:r>
              <a:rPr lang="en-US" sz="1200" i="0" baseline="0" dirty="0" smtClean="0"/>
              <a:t>box, click the button next to </a:t>
            </a:r>
            <a:r>
              <a:rPr lang="en-US" sz="1200" b="1" i="0" baseline="0" dirty="0" smtClean="0"/>
              <a:t>Font Color</a:t>
            </a:r>
            <a:r>
              <a:rPr lang="en-US" sz="1200" i="0" baseline="0" dirty="0" smtClean="0"/>
              <a:t>, and then under </a:t>
            </a:r>
            <a:r>
              <a:rPr lang="en-US" sz="1200" b="1" i="0" baseline="0" dirty="0" smtClean="0"/>
              <a:t>Theme Colors </a:t>
            </a:r>
            <a:r>
              <a:rPr lang="en-US" sz="1200" i="0" baseline="0" dirty="0" smtClean="0"/>
              <a:t>click </a:t>
            </a:r>
            <a:r>
              <a:rPr lang="en-US" sz="1200" b="1" i="0" baseline="0" dirty="0" smtClean="0"/>
              <a:t>White, Background 1 </a:t>
            </a:r>
            <a:r>
              <a:rPr lang="en-US" sz="1200" i="0" baseline="0" dirty="0" smtClean="0"/>
              <a:t>(first row, first option from the left).</a:t>
            </a:r>
            <a:r>
              <a:rPr lang="en-US" sz="1200" b="0" baseline="0" dirty="0" smtClean="0">
                <a:latin typeface="+mn-lt"/>
              </a:rPr>
              <a:t> Tip: To enter the two bullets with the text, o</a:t>
            </a:r>
            <a:r>
              <a:rPr lang="en-US" sz="1200" baseline="0" dirty="0" smtClean="0"/>
              <a:t>n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Symbol</a:t>
            </a:r>
            <a:r>
              <a:rPr lang="en-US" sz="1200" baseline="0" dirty="0" smtClean="0"/>
              <a:t>. In the </a:t>
            </a:r>
            <a:r>
              <a:rPr lang="en-US" sz="1200" b="1" baseline="0" dirty="0" smtClean="0"/>
              <a:t>Symbol</a:t>
            </a:r>
            <a:r>
              <a:rPr lang="en-US" sz="1200" baseline="0" dirty="0" smtClean="0"/>
              <a:t> dialog box,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(normal text)</a:t>
            </a:r>
            <a:r>
              <a:rPr lang="en-US" sz="1200" kern="1200" dirty="0" smtClean="0">
                <a:solidFill>
                  <a:schemeClr val="tx1"/>
                </a:solidFill>
                <a:latin typeface="+mn-lt"/>
                <a:ea typeface="+mn-ea"/>
                <a:cs typeface="+mn-cs"/>
              </a:rPr>
              <a:t>.</a:t>
            </a:r>
            <a:endParaRPr lang="en-US" sz="1200" b="0" baseline="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Character Code </a:t>
            </a:r>
            <a:r>
              <a:rPr lang="en-US" sz="1200" kern="1200" dirty="0" smtClean="0">
                <a:solidFill>
                  <a:schemeClr val="tx1"/>
                </a:solidFill>
                <a:latin typeface="+mn-lt"/>
                <a:ea typeface="+mn-ea"/>
                <a:cs typeface="+mn-cs"/>
              </a:rPr>
              <a:t>box, enter</a:t>
            </a:r>
            <a:r>
              <a:rPr lang="en-US" sz="1200" b="1" kern="1200" dirty="0" smtClean="0">
                <a:solidFill>
                  <a:schemeClr val="tx1"/>
                </a:solidFill>
                <a:latin typeface="+mn-lt"/>
                <a:ea typeface="+mn-ea"/>
                <a:cs typeface="+mn-cs"/>
              </a:rPr>
              <a:t> 0095 </a:t>
            </a:r>
            <a:r>
              <a:rPr lang="en-US" sz="1200" kern="1200" dirty="0" smtClean="0">
                <a:solidFill>
                  <a:schemeClr val="tx1"/>
                </a:solidFill>
                <a:latin typeface="+mn-lt"/>
                <a:ea typeface="+mn-ea"/>
                <a:cs typeface="+mn-cs"/>
              </a:rPr>
              <a:t>to select </a:t>
            </a:r>
            <a:r>
              <a:rPr lang="en-US" sz="1200" b="1" kern="1200" dirty="0" smtClean="0">
                <a:solidFill>
                  <a:schemeClr val="tx1"/>
                </a:solidFill>
                <a:latin typeface="+mn-lt"/>
                <a:ea typeface="+mn-ea"/>
                <a:cs typeface="+mn-cs"/>
              </a:rPr>
              <a:t>BULLET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Insert</a:t>
            </a:r>
            <a:r>
              <a:rPr lang="en-US" sz="1200" baseline="0" dirty="0" smtClean="0"/>
              <a:t>.</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Align Text Left </a:t>
            </a:r>
            <a:r>
              <a:rPr lang="en-US" sz="1200" i="0" baseline="0" dirty="0" smtClean="0"/>
              <a:t>to align the text left in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text box.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WordArt Styles </a:t>
            </a:r>
            <a:r>
              <a:rPr lang="en-US" sz="1200" i="0" baseline="0" dirty="0" smtClean="0"/>
              <a:t>group, click </a:t>
            </a:r>
            <a:r>
              <a:rPr lang="en-US" sz="1200" b="1" i="0" baseline="0" dirty="0" smtClean="0"/>
              <a:t>Text Effects</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i="0" baseline="0" dirty="0" smtClean="0"/>
              <a:t>Offset Diagonal Bottom Right </a:t>
            </a:r>
            <a:r>
              <a:rPr lang="en-US" sz="1200" b="0" i="0" baseline="0" dirty="0" smtClean="0"/>
              <a:t>(first row, first option from the left)</a:t>
            </a:r>
            <a:r>
              <a:rPr lang="en-US" sz="1200" i="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Transform</a:t>
            </a:r>
            <a:r>
              <a:rPr lang="en-US" sz="1200" i="0" baseline="0" dirty="0" smtClean="0"/>
              <a:t>, and then under </a:t>
            </a:r>
            <a:r>
              <a:rPr lang="en-US" sz="1200" b="1" i="0" baseline="0" dirty="0" smtClean="0"/>
              <a:t>Follow Path </a:t>
            </a:r>
            <a:r>
              <a:rPr lang="en-US" sz="1200" b="0" i="0" baseline="0" dirty="0" smtClean="0"/>
              <a:t>click</a:t>
            </a:r>
            <a:r>
              <a:rPr lang="en-US" sz="1200" b="1" i="0" baseline="0" dirty="0" smtClean="0"/>
              <a:t> Circle</a:t>
            </a:r>
            <a:r>
              <a:rPr lang="en-US" sz="1200" b="0" i="0" baseline="0" dirty="0" smtClean="0"/>
              <a:t> (third option from the left)</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4.78”</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4.78”</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Drag the text box onto the donut shape so that the text wraps around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If the text does not wrap completely and evenly around the donut shape, select the text box and then do the following:</a:t>
            </a:r>
          </a:p>
          <a:p>
            <a:pPr marL="685800" lvl="1" indent="-228600">
              <a:buFont typeface="Arial" pitchFamily="34" charset="0"/>
              <a:buChar char="•"/>
            </a:pPr>
            <a:r>
              <a:rPr lang="en-US" sz="1200" b="0" baseline="0" dirty="0" smtClean="0">
                <a:solidFill>
                  <a:schemeClr val="accent6"/>
                </a:solidFill>
                <a:latin typeface="+mn-lt"/>
              </a:rPr>
              <a:t>If the text does not wrap completely around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a:t>
            </a:r>
            <a:r>
              <a:rPr lang="en-US" sz="1200" b="0" baseline="0" dirty="0" smtClean="0">
                <a:solidFill>
                  <a:schemeClr val="accent6"/>
                </a:solidFill>
                <a:latin typeface="+mn-lt"/>
              </a:rPr>
              <a:t> box, enter larger font sizes in 1-pt increments until the text is evenly spaced within the donut shape. </a:t>
            </a:r>
          </a:p>
          <a:p>
            <a:pPr marL="685800" lvl="1" indent="-228600">
              <a:buFont typeface="Arial" pitchFamily="34" charset="0"/>
              <a:buChar char="•"/>
            </a:pPr>
            <a:r>
              <a:rPr lang="en-US" sz="1200" b="0" baseline="0" dirty="0" smtClean="0">
                <a:solidFill>
                  <a:schemeClr val="accent6"/>
                </a:solidFill>
                <a:latin typeface="+mn-lt"/>
              </a:rPr>
              <a:t>If the entire line of text does not fit evenly within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 </a:t>
            </a:r>
            <a:r>
              <a:rPr lang="en-US" sz="1200" b="0" baseline="0" dirty="0" smtClean="0">
                <a:solidFill>
                  <a:schemeClr val="accent6"/>
                </a:solidFill>
                <a:latin typeface="+mn-lt"/>
              </a:rPr>
              <a:t>box, enter smaller font sizes in 1-pt increments until the text is evenly spaced within the donut shape.</a:t>
            </a:r>
          </a:p>
          <a:p>
            <a:pPr marL="685800" lvl="1" indent="-228600">
              <a:buFont typeface="Arial" pitchFamily="34" charset="0"/>
              <a:buChar char="•"/>
            </a:pPr>
            <a:r>
              <a:rPr lang="en-US" sz="1200" b="0" baseline="0" dirty="0" smtClean="0">
                <a:solidFill>
                  <a:schemeClr val="accent6"/>
                </a:solidFill>
                <a:latin typeface="+mn-lt"/>
              </a:rPr>
              <a:t>If the text does not wrap completely around or does not fit evenly within the donut shape, also try editing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On</a:t>
            </a:r>
            <a:r>
              <a:rPr lang="en-US" sz="1200" b="0" dirty="0" smtClean="0">
                <a:solidFill>
                  <a:schemeClr val="accent6"/>
                </a:solidFill>
                <a:latin typeface="+mn-lt"/>
              </a:rPr>
              <a:t> the </a:t>
            </a:r>
            <a:r>
              <a:rPr lang="en-US" sz="1200" b="1" dirty="0" smtClean="0">
                <a:solidFill>
                  <a:schemeClr val="accent6"/>
                </a:solidFill>
                <a:latin typeface="+mn-lt"/>
              </a:rPr>
              <a:t>Home</a:t>
            </a:r>
            <a:r>
              <a:rPr lang="en-US" sz="1200" b="0" dirty="0" smtClean="0">
                <a:solidFill>
                  <a:schemeClr val="accent6"/>
                </a:solidFill>
                <a:latin typeface="+mn-lt"/>
              </a:rPr>
              <a:t> tab,</a:t>
            </a:r>
            <a:r>
              <a:rPr lang="en-US" sz="1200" b="0" baseline="0" dirty="0" smtClean="0">
                <a:solidFill>
                  <a:schemeClr val="accent6"/>
                </a:solidFill>
                <a:latin typeface="+mn-lt"/>
              </a:rPr>
              <a:t> in the</a:t>
            </a:r>
            <a:r>
              <a:rPr lang="en-US" sz="1200" b="0" dirty="0" smtClean="0">
                <a:solidFill>
                  <a:schemeClr val="accent6"/>
                </a:solidFill>
                <a:latin typeface="+mn-lt"/>
              </a:rPr>
              <a:t> </a:t>
            </a:r>
            <a:r>
              <a:rPr lang="en-US" sz="1200" b="1" dirty="0" smtClean="0">
                <a:solidFill>
                  <a:schemeClr val="accent6"/>
                </a:solidFill>
                <a:latin typeface="+mn-lt"/>
              </a:rPr>
              <a:t>Font</a:t>
            </a:r>
            <a:r>
              <a:rPr lang="en-US" sz="1200" b="0" dirty="0" smtClean="0">
                <a:solidFill>
                  <a:schemeClr val="accent6"/>
                </a:solidFill>
                <a:latin typeface="+mn-lt"/>
              </a:rPr>
              <a:t> group,</a:t>
            </a:r>
            <a:r>
              <a:rPr lang="en-US" sz="1200" b="0" baseline="0" dirty="0" smtClean="0">
                <a:solidFill>
                  <a:schemeClr val="accent6"/>
                </a:solidFill>
                <a:latin typeface="+mn-lt"/>
              </a:rPr>
              <a:t> click</a:t>
            </a:r>
            <a:r>
              <a:rPr lang="en-US" sz="1200" b="0" dirty="0" smtClean="0">
                <a:solidFill>
                  <a:schemeClr val="accent6"/>
                </a:solidFill>
                <a:latin typeface="+mn-lt"/>
              </a:rPr>
              <a:t> </a:t>
            </a:r>
            <a:r>
              <a:rPr lang="en-US" sz="1200" b="1" dirty="0" smtClean="0">
                <a:solidFill>
                  <a:schemeClr val="accent6"/>
                </a:solidFill>
                <a:latin typeface="+mn-lt"/>
              </a:rPr>
              <a:t>Character</a:t>
            </a:r>
            <a:r>
              <a:rPr lang="en-US" sz="1200" b="0" dirty="0" smtClean="0">
                <a:solidFill>
                  <a:schemeClr val="accent6"/>
                </a:solidFill>
                <a:latin typeface="+mn-lt"/>
              </a:rPr>
              <a:t> </a:t>
            </a:r>
            <a:r>
              <a:rPr lang="en-US" sz="1200" b="1" dirty="0" smtClean="0">
                <a:solidFill>
                  <a:schemeClr val="accent6"/>
                </a:solidFill>
                <a:latin typeface="+mn-lt"/>
              </a:rPr>
              <a:t>Spacing</a:t>
            </a:r>
            <a:r>
              <a:rPr lang="en-US" sz="1200" b="0" dirty="0" smtClean="0">
                <a:solidFill>
                  <a:schemeClr val="accent6"/>
                </a:solidFill>
                <a:latin typeface="+mn-lt"/>
              </a:rPr>
              <a:t>,</a:t>
            </a:r>
            <a:r>
              <a:rPr lang="en-US" sz="1200" b="0" baseline="0" dirty="0" smtClean="0">
                <a:solidFill>
                  <a:schemeClr val="accent6"/>
                </a:solidFill>
                <a:latin typeface="+mn-lt"/>
              </a:rPr>
              <a:t> and then do the following:</a:t>
            </a:r>
          </a:p>
          <a:p>
            <a:pPr marL="1143000" lvl="2" indent="-228600">
              <a:buFont typeface="Arial" pitchFamily="34" charset="0"/>
              <a:buChar char="•"/>
            </a:pPr>
            <a:r>
              <a:rPr lang="en-US" sz="1200" b="0" baseline="0" dirty="0" smtClean="0">
                <a:solidFill>
                  <a:schemeClr val="accent6"/>
                </a:solidFill>
                <a:latin typeface="+mn-lt"/>
              </a:rPr>
              <a:t>To expand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Loose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Loose</a:t>
            </a:r>
            <a:r>
              <a:rPr lang="en-US" sz="1200" b="0"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To contract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Tight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Tight</a:t>
            </a:r>
            <a:r>
              <a:rPr lang="en-US" sz="1200" b="0" baseline="0" dirty="0" smtClean="0">
                <a:solidFill>
                  <a:schemeClr val="accent6"/>
                </a:solidFill>
                <a:latin typeface="+mn-lt"/>
              </a:rPr>
              <a:t>.</a:t>
            </a:r>
            <a:r>
              <a:rPr lang="en-US" sz="1200" b="1"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For more precise character spacing, click </a:t>
            </a:r>
            <a:r>
              <a:rPr lang="en-US" sz="1200" b="1" baseline="0" dirty="0" smtClean="0">
                <a:solidFill>
                  <a:schemeClr val="accent6"/>
                </a:solidFill>
                <a:latin typeface="+mn-lt"/>
              </a:rPr>
              <a:t>More Spacing</a:t>
            </a:r>
            <a:r>
              <a:rPr lang="en-US" sz="1200" b="0" baseline="0" dirty="0" smtClean="0">
                <a:solidFill>
                  <a:schemeClr val="accent6"/>
                </a:solidFill>
                <a:latin typeface="+mn-lt"/>
              </a:rPr>
              <a:t>. In the </a:t>
            </a:r>
            <a:r>
              <a:rPr lang="en-US" sz="1200" b="1" baseline="0" dirty="0" smtClean="0">
                <a:solidFill>
                  <a:schemeClr val="accent6"/>
                </a:solidFill>
                <a:latin typeface="+mn-lt"/>
              </a:rPr>
              <a:t>Font</a:t>
            </a:r>
            <a:r>
              <a:rPr lang="en-US" sz="1200" b="0" baseline="0" dirty="0" smtClean="0">
                <a:solidFill>
                  <a:schemeClr val="accent6"/>
                </a:solidFill>
                <a:latin typeface="+mn-lt"/>
              </a:rPr>
              <a:t> dialog box, on the </a:t>
            </a:r>
            <a:r>
              <a:rPr lang="en-US" sz="1200" b="1" baseline="0" dirty="0" smtClean="0">
                <a:solidFill>
                  <a:schemeClr val="accent6"/>
                </a:solidFill>
                <a:latin typeface="+mn-lt"/>
              </a:rPr>
              <a:t>Character Spacing </a:t>
            </a:r>
            <a:r>
              <a:rPr lang="en-US" sz="1200" b="0" baseline="0" dirty="0" smtClean="0">
                <a:solidFill>
                  <a:schemeClr val="accent6"/>
                </a:solidFill>
                <a:latin typeface="+mn-lt"/>
              </a:rPr>
              <a:t>tab, in the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Expanded</a:t>
            </a:r>
            <a:r>
              <a:rPr lang="en-US" sz="1200" b="0" baseline="0" dirty="0" smtClean="0">
                <a:solidFill>
                  <a:schemeClr val="accent6"/>
                </a:solidFill>
                <a:latin typeface="+mn-lt"/>
              </a:rPr>
              <a:t> or </a:t>
            </a:r>
            <a:r>
              <a:rPr lang="en-US" sz="1200" b="1" baseline="0" dirty="0" smtClean="0">
                <a:solidFill>
                  <a:schemeClr val="accent6"/>
                </a:solidFill>
                <a:latin typeface="+mn-lt"/>
              </a:rPr>
              <a:t>Condensed</a:t>
            </a:r>
            <a:r>
              <a:rPr lang="en-US" sz="1200" b="0" baseline="0" dirty="0" smtClean="0">
                <a:solidFill>
                  <a:schemeClr val="accent6"/>
                </a:solidFill>
                <a:latin typeface="+mn-lt"/>
              </a:rPr>
              <a:t>. In the </a:t>
            </a:r>
            <a:r>
              <a:rPr lang="en-US" sz="1200" b="1" baseline="0" dirty="0" smtClean="0">
                <a:solidFill>
                  <a:schemeClr val="accent6"/>
                </a:solidFill>
                <a:latin typeface="+mn-lt"/>
              </a:rPr>
              <a:t>By</a:t>
            </a:r>
            <a:r>
              <a:rPr lang="en-US" sz="1200" b="0" baseline="0" dirty="0" smtClean="0">
                <a:solidFill>
                  <a:schemeClr val="accent6"/>
                </a:solidFill>
                <a:latin typeface="+mn-lt"/>
              </a:rPr>
              <a:t> box, adjust the size by 0.1-pt increments until the text is spaced evenly.</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Press and hold SHIFT and select the text box and the donut shape.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and then click </a:t>
            </a:r>
            <a:r>
              <a:rPr lang="en-US" sz="1200" b="1" i="0" baseline="0" dirty="0" smtClean="0"/>
              <a:t>Group</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group.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to Slide</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Center</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Middle</a:t>
            </a:r>
            <a:r>
              <a:rPr lang="en-US" sz="1200" b="0" kern="1200" baseline="0" dirty="0" smtClean="0">
                <a:solidFill>
                  <a:schemeClr val="accent6"/>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sz="1200" i="0" baseline="0" dirty="0" smtClean="0"/>
          </a:p>
          <a:p>
            <a:endParaRPr lang="en-US" sz="1200" b="0" baseline="0" dirty="0" smtClean="0">
              <a:solidFill>
                <a:schemeClr val="accent6"/>
              </a:solidFill>
              <a:latin typeface="+mn-lt"/>
            </a:endParaRPr>
          </a:p>
          <a:p>
            <a:r>
              <a:rPr lang="en-US" sz="1200" baseline="0" dirty="0" smtClean="0">
                <a:latin typeface="+mn-lt"/>
              </a:rPr>
              <a:t>To reproduce the background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a:t>
            </a:r>
            <a:r>
              <a:rPr lang="en-US" sz="1200" b="1" kern="1200" baseline="0" dirty="0" smtClean="0">
                <a:solidFill>
                  <a:schemeClr val="tx1"/>
                </a:solidFill>
                <a:latin typeface="+mn-lt"/>
                <a:ea typeface="+mn-ea"/>
                <a:cs typeface="+mn-cs"/>
              </a:rPr>
              <a: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solidFill>
                  <a:schemeClr val="accent6"/>
                </a:solidFill>
                <a:latin typeface="+mn-lt"/>
              </a:rPr>
              <a:t>Aqua, Accent</a:t>
            </a:r>
            <a:r>
              <a:rPr lang="en-US" sz="1200" b="1" baseline="0" dirty="0" smtClean="0">
                <a:solidFill>
                  <a:schemeClr val="accent6"/>
                </a:solidFill>
                <a:latin typeface="+mn-lt"/>
              </a:rPr>
              <a:t> 5, Darker 25% </a:t>
            </a:r>
            <a:r>
              <a:rPr lang="en-US" sz="1200" b="0" baseline="0" dirty="0" smtClean="0">
                <a:solidFill>
                  <a:schemeClr val="accent6"/>
                </a:solidFill>
                <a:latin typeface="+mn-lt"/>
              </a:rPr>
              <a:t>(fifth row, ninth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next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Aqua, Accent 5, Darker 50%</a:t>
            </a:r>
            <a:r>
              <a:rPr lang="en-US" sz="1200" b="0" baseline="0" dirty="0" smtClean="0">
                <a:solidFill>
                  <a:schemeClr val="accent6"/>
                </a:solidFill>
                <a:latin typeface="+mn-lt"/>
              </a:rPr>
              <a:t> (sixth row, ninth option from the left). </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Black, Text 1</a:t>
            </a:r>
            <a:r>
              <a:rPr lang="en-US" sz="1200" b="0" baseline="0" dirty="0" smtClean="0">
                <a:solidFill>
                  <a:schemeClr val="accent6"/>
                </a:solidFill>
                <a:latin typeface="+mn-lt"/>
              </a:rPr>
              <a:t> (first row, second option from the left).</a:t>
            </a:r>
            <a:endParaRPr lang="en-US" sz="1200" b="0" baseline="0" dirty="0" smtClean="0">
              <a:latin typeface="+mn-lt"/>
            </a:endParaRPr>
          </a:p>
          <a:p>
            <a:pPr marL="1143000" lvl="2" indent="-228600">
              <a:buFont typeface="Arial" pitchFamily="34" charset="0"/>
              <a:buChar char="•"/>
            </a:pPr>
            <a:endParaRPr lang="en-US" sz="1400" b="0"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numCol="2" spcCol="182880">
            <a:normAutofit fontScale="47500" lnSpcReduction="20000"/>
          </a:bodyPr>
          <a:lstStyle/>
          <a:p>
            <a:r>
              <a:rPr lang="en-US" sz="1400" b="1" dirty="0" smtClean="0"/>
              <a:t>Donut</a:t>
            </a:r>
            <a:r>
              <a:rPr lang="en-US" sz="1400" b="1" baseline="0" dirty="0" smtClean="0"/>
              <a:t> with text inside</a:t>
            </a:r>
          </a:p>
          <a:p>
            <a:r>
              <a:rPr lang="en-US" sz="1400" b="0" baseline="0" dirty="0" smtClean="0"/>
              <a:t>(Intermediate)</a:t>
            </a:r>
          </a:p>
          <a:p>
            <a:endParaRPr lang="en-US" sz="1400" b="1" baseline="0" dirty="0" smtClean="0"/>
          </a:p>
          <a:p>
            <a:endParaRPr lang="en-US" sz="1400" b="1" baseline="0" dirty="0" smtClean="0"/>
          </a:p>
          <a:p>
            <a:r>
              <a:rPr lang="en-US" sz="1200" b="0" baseline="0" dirty="0" smtClean="0">
                <a:latin typeface="+mn-lt"/>
              </a:rPr>
              <a:t>To reproduce the circle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Shapes</a:t>
            </a:r>
            <a:r>
              <a:rPr lang="en-US" sz="1200" i="0" baseline="0" dirty="0" smtClean="0"/>
              <a:t>, and then under </a:t>
            </a:r>
            <a:r>
              <a:rPr lang="en-US" sz="1200" b="1" i="0" baseline="0" dirty="0" smtClean="0"/>
              <a:t>Basic Shapes </a:t>
            </a:r>
            <a:r>
              <a:rPr lang="en-US" sz="1200" i="0" baseline="0" dirty="0" smtClean="0"/>
              <a:t>click </a:t>
            </a:r>
            <a:r>
              <a:rPr lang="en-US" sz="1200" b="1" i="0" baseline="0" dirty="0" smtClean="0"/>
              <a:t>Donut </a:t>
            </a:r>
            <a:r>
              <a:rPr lang="en-US" sz="1200" b="0" i="0" baseline="0" dirty="0" smtClean="0"/>
              <a:t>(third row, second option from the left)</a:t>
            </a:r>
            <a:r>
              <a:rPr lang="en-US" sz="1200" i="0" baseline="0" dirty="0" smtClean="0"/>
              <a:t>. On the slide, drag to draw a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Drag the yellow diamond adjustment handle to the left to decrease the width of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donut.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5.92”</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5.92”</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Outline</a:t>
            </a:r>
            <a:r>
              <a:rPr lang="en-US" sz="1200" i="0" baseline="0" dirty="0" smtClean="0"/>
              <a:t>, and then click </a:t>
            </a:r>
            <a:r>
              <a:rPr lang="en-US" sz="1200" b="1" i="0" baseline="0" dirty="0" smtClean="0"/>
              <a:t>No Outline</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Fill</a:t>
            </a:r>
            <a:r>
              <a:rPr lang="en-US" sz="1200" i="0" baseline="0" dirty="0" smtClean="0"/>
              <a:t>, and then under </a:t>
            </a:r>
            <a:r>
              <a:rPr lang="en-US" sz="1200" b="1" i="0" baseline="0" dirty="0" smtClean="0"/>
              <a:t>Theme Colors </a:t>
            </a:r>
            <a:r>
              <a:rPr lang="en-US" sz="1200" i="0" baseline="0" dirty="0" smtClean="0"/>
              <a:t>click </a:t>
            </a:r>
            <a:r>
              <a:rPr lang="en-US" sz="1200" b="1" baseline="0" dirty="0" smtClean="0">
                <a:solidFill>
                  <a:schemeClr val="accent6"/>
                </a:solidFill>
                <a:latin typeface="+mn-lt"/>
              </a:rPr>
              <a:t>Olive Green, Accent 3, Darker 25%</a:t>
            </a:r>
            <a:r>
              <a:rPr lang="en-US" sz="1200" b="0" baseline="0" dirty="0" smtClean="0">
                <a:solidFill>
                  <a:schemeClr val="accent6"/>
                </a:solidFill>
                <a:latin typeface="+mn-lt"/>
              </a:rPr>
              <a:t> (fifth row, seventh option from the left). </a:t>
            </a:r>
            <a:endParaRPr lang="en-US" sz="1200" i="0" dirty="0" smtClean="0"/>
          </a:p>
          <a:p>
            <a:pPr marL="228600" indent="-228600">
              <a:buFont typeface="+mj-lt"/>
              <a:buAutoNum type="arabicPeriod"/>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a:t>
            </a:r>
            <a:r>
              <a:rPr lang="en-US" sz="1200" b="1" i="0" baseline="0" dirty="0" smtClean="0"/>
              <a:t>Shape Effects</a:t>
            </a:r>
            <a:r>
              <a:rPr lang="en-US" sz="1200" i="0" baseline="0" dirty="0" smtClean="0"/>
              <a:t>, and then do the following:</a:t>
            </a:r>
          </a:p>
          <a:p>
            <a:pPr marL="685800" lvl="1" indent="-228600">
              <a:buFont typeface="Arial" pitchFamily="34" charset="0"/>
              <a:buChar char="•"/>
            </a:pPr>
            <a:r>
              <a:rPr lang="en-US" sz="1200" i="0" baseline="0" dirty="0" smtClean="0"/>
              <a:t>Point to </a:t>
            </a:r>
            <a:r>
              <a:rPr lang="en-US" sz="1200" b="1" i="0" baseline="0" dirty="0" smtClean="0"/>
              <a:t>Bevel</a:t>
            </a:r>
            <a:r>
              <a:rPr lang="en-US" sz="1200" i="0" baseline="0" dirty="0" smtClean="0"/>
              <a:t>, and then under </a:t>
            </a:r>
            <a:r>
              <a:rPr lang="en-US" sz="1200" b="1" i="0" baseline="0" dirty="0" smtClean="0"/>
              <a:t>Bevel</a:t>
            </a:r>
            <a:r>
              <a:rPr lang="en-US" sz="1200" i="0" baseline="0" dirty="0" smtClean="0"/>
              <a:t> click </a:t>
            </a:r>
            <a:r>
              <a:rPr lang="en-US" sz="1200" b="1" i="0" baseline="0" dirty="0" smtClean="0"/>
              <a:t>Soft Round </a:t>
            </a:r>
            <a:r>
              <a:rPr lang="en-US" sz="1200" i="0" baseline="0" dirty="0" smtClean="0"/>
              <a:t>(second row, second option from the left). </a:t>
            </a:r>
          </a:p>
          <a:p>
            <a:pPr marL="685800" lvl="1" indent="-228600">
              <a:buFont typeface="Arial" pitchFamily="34" charset="0"/>
              <a:buChar cha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dirty="0" smtClean="0">
                <a:solidFill>
                  <a:schemeClr val="tx1"/>
                </a:solidFill>
                <a:latin typeface="+mn-lt"/>
              </a:rPr>
              <a:t>Offset Diagonal Bottom Right </a:t>
            </a:r>
            <a:r>
              <a:rPr lang="en-US" sz="1200" b="0" dirty="0" smtClean="0">
                <a:solidFill>
                  <a:schemeClr val="tx1"/>
                </a:solidFill>
                <a:latin typeface="+mn-lt"/>
              </a:rPr>
              <a:t>(first</a:t>
            </a:r>
            <a:r>
              <a:rPr lang="en-US" sz="1200" b="0" baseline="0" dirty="0" smtClean="0">
                <a:solidFill>
                  <a:schemeClr val="tx1"/>
                </a:solidFill>
                <a:latin typeface="+mn-lt"/>
              </a:rPr>
              <a:t> row, first option from the left)</a:t>
            </a:r>
            <a:r>
              <a:rPr lang="en-US" sz="1200" b="0" dirty="0" smtClean="0">
                <a:solidFill>
                  <a:schemeClr val="tx1"/>
                </a:solidFill>
                <a:latin typeface="+mn-lt"/>
              </a:rPr>
              <a:t>.</a:t>
            </a:r>
          </a:p>
          <a:p>
            <a:pPr marL="685800" lvl="1" indent="-228600">
              <a:buFont typeface="Arial" pitchFamily="34" charset="0"/>
              <a:buChar char="•"/>
            </a:pPr>
            <a:endParaRPr lang="en-US" sz="1200" b="0" i="0" baseline="0" dirty="0" smtClean="0">
              <a:solidFill>
                <a:schemeClr val="tx1"/>
              </a:solidFill>
              <a:latin typeface="+mn-lt"/>
            </a:endParaRPr>
          </a:p>
          <a:p>
            <a:r>
              <a:rPr lang="en-US" sz="1200" b="0" baseline="0" dirty="0" smtClean="0">
                <a:latin typeface="+mn-lt"/>
              </a:rPr>
              <a:t>To reproduce the text on this slide, do the following:</a:t>
            </a:r>
          </a:p>
          <a:p>
            <a:endParaRPr lang="en-US" sz="1200" b="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i="0" baseline="0" dirty="0" smtClean="0"/>
              <a:t>Enter text in the text box, select the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sz="1200" b="1" baseline="0" dirty="0" smtClean="0">
                <a:latin typeface="+mn-lt"/>
              </a:rPr>
              <a:t>Consolas </a:t>
            </a:r>
            <a:r>
              <a:rPr lang="en-US" sz="1200" i="0" baseline="0" dirty="0" smtClean="0"/>
              <a:t>from the </a:t>
            </a:r>
            <a:r>
              <a:rPr lang="en-US" sz="1200" b="1" i="0" baseline="0" dirty="0" smtClean="0"/>
              <a:t>Font</a:t>
            </a:r>
            <a:r>
              <a:rPr lang="en-US" sz="1200" i="0" baseline="0" dirty="0" smtClean="0"/>
              <a:t> list, enter </a:t>
            </a:r>
            <a:r>
              <a:rPr lang="en-US" sz="1200" b="1" baseline="0" dirty="0" smtClean="0">
                <a:latin typeface="+mn-lt"/>
              </a:rPr>
              <a:t>27</a:t>
            </a:r>
            <a:r>
              <a:rPr lang="en-US" sz="1200" i="0" baseline="0" dirty="0" smtClean="0"/>
              <a:t> in the </a:t>
            </a:r>
            <a:r>
              <a:rPr lang="en-US" sz="1200" b="1" i="0" baseline="0" dirty="0" smtClean="0"/>
              <a:t>Font Size </a:t>
            </a:r>
            <a:r>
              <a:rPr lang="en-US" sz="1200" i="0" baseline="0" dirty="0" smtClean="0"/>
              <a:t>box, click the button next to </a:t>
            </a:r>
            <a:r>
              <a:rPr lang="en-US" sz="1200" b="1" i="0" baseline="0" dirty="0" smtClean="0"/>
              <a:t>Font Color</a:t>
            </a:r>
            <a:r>
              <a:rPr lang="en-US" sz="1200" i="0" baseline="0" dirty="0" smtClean="0"/>
              <a:t>, and then under </a:t>
            </a:r>
            <a:r>
              <a:rPr lang="en-US" sz="1200" b="1" i="0" baseline="0" dirty="0" smtClean="0"/>
              <a:t>Theme Colors </a:t>
            </a:r>
            <a:r>
              <a:rPr lang="en-US" sz="1200" i="0" baseline="0" dirty="0" smtClean="0"/>
              <a:t>click </a:t>
            </a:r>
            <a:r>
              <a:rPr lang="en-US" sz="1200" b="1" i="0" baseline="0" dirty="0" smtClean="0"/>
              <a:t>White, Background 1 </a:t>
            </a:r>
            <a:r>
              <a:rPr lang="en-US" sz="1200" i="0" baseline="0" dirty="0" smtClean="0"/>
              <a:t>(first row, first option from the left).</a:t>
            </a:r>
            <a:r>
              <a:rPr lang="en-US" sz="1200" b="0" baseline="0" dirty="0" smtClean="0">
                <a:latin typeface="+mn-lt"/>
              </a:rPr>
              <a:t> Tip: To enter the two bullets with the text, o</a:t>
            </a:r>
            <a:r>
              <a:rPr lang="en-US" sz="1200" baseline="0" dirty="0" smtClean="0"/>
              <a:t>n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Symbol</a:t>
            </a:r>
            <a:r>
              <a:rPr lang="en-US" sz="1200" baseline="0" dirty="0" smtClean="0"/>
              <a:t>. In the </a:t>
            </a:r>
            <a:r>
              <a:rPr lang="en-US" sz="1200" b="1" baseline="0" dirty="0" smtClean="0"/>
              <a:t>Symbol</a:t>
            </a:r>
            <a:r>
              <a:rPr lang="en-US" sz="1200" baseline="0" dirty="0" smtClean="0"/>
              <a:t> dialog box,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(normal text)</a:t>
            </a:r>
            <a:r>
              <a:rPr lang="en-US" sz="1200" kern="1200" dirty="0" smtClean="0">
                <a:solidFill>
                  <a:schemeClr val="tx1"/>
                </a:solidFill>
                <a:latin typeface="+mn-lt"/>
                <a:ea typeface="+mn-ea"/>
                <a:cs typeface="+mn-cs"/>
              </a:rPr>
              <a:t>.</a:t>
            </a:r>
            <a:endParaRPr lang="en-US" sz="1200" b="0" baseline="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Character Code </a:t>
            </a:r>
            <a:r>
              <a:rPr lang="en-US" sz="1200" kern="1200" dirty="0" smtClean="0">
                <a:solidFill>
                  <a:schemeClr val="tx1"/>
                </a:solidFill>
                <a:latin typeface="+mn-lt"/>
                <a:ea typeface="+mn-ea"/>
                <a:cs typeface="+mn-cs"/>
              </a:rPr>
              <a:t>box, enter</a:t>
            </a:r>
            <a:r>
              <a:rPr lang="en-US" sz="1200" b="1" kern="1200" dirty="0" smtClean="0">
                <a:solidFill>
                  <a:schemeClr val="tx1"/>
                </a:solidFill>
                <a:latin typeface="+mn-lt"/>
                <a:ea typeface="+mn-ea"/>
                <a:cs typeface="+mn-cs"/>
              </a:rPr>
              <a:t> 0095 </a:t>
            </a:r>
            <a:r>
              <a:rPr lang="en-US" sz="1200" kern="1200" dirty="0" smtClean="0">
                <a:solidFill>
                  <a:schemeClr val="tx1"/>
                </a:solidFill>
                <a:latin typeface="+mn-lt"/>
                <a:ea typeface="+mn-ea"/>
                <a:cs typeface="+mn-cs"/>
              </a:rPr>
              <a:t>to select </a:t>
            </a:r>
            <a:r>
              <a:rPr lang="en-US" sz="1200" b="1" kern="1200" dirty="0" smtClean="0">
                <a:solidFill>
                  <a:schemeClr val="tx1"/>
                </a:solidFill>
                <a:latin typeface="+mn-lt"/>
                <a:ea typeface="+mn-ea"/>
                <a:cs typeface="+mn-cs"/>
              </a:rPr>
              <a:t>BULLET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Insert</a:t>
            </a:r>
            <a:r>
              <a:rPr lang="en-US" sz="1200" baseline="0" dirty="0" smtClean="0"/>
              <a:t>.</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Align Text Left </a:t>
            </a:r>
            <a:r>
              <a:rPr lang="en-US" sz="1200" i="0" baseline="0" dirty="0" smtClean="0"/>
              <a:t>to align the text left in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text box.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WordArt Styles </a:t>
            </a:r>
            <a:r>
              <a:rPr lang="en-US" sz="1200" i="0" baseline="0" dirty="0" smtClean="0"/>
              <a:t>group, click </a:t>
            </a:r>
            <a:r>
              <a:rPr lang="en-US" sz="1200" b="1" i="0" baseline="0" dirty="0" smtClean="0"/>
              <a:t>Text Effects</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i="0" baseline="0" dirty="0" smtClean="0"/>
              <a:t>Offset Diagonal Bottom Right </a:t>
            </a:r>
            <a:r>
              <a:rPr lang="en-US" sz="1200" b="0" i="0" baseline="0" dirty="0" smtClean="0"/>
              <a:t>(first row, first option from the left)</a:t>
            </a:r>
            <a:r>
              <a:rPr lang="en-US" sz="1200" i="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Transform</a:t>
            </a:r>
            <a:r>
              <a:rPr lang="en-US" sz="1200" i="0" baseline="0" dirty="0" smtClean="0"/>
              <a:t>, and then under </a:t>
            </a:r>
            <a:r>
              <a:rPr lang="en-US" sz="1200" b="1" i="0" baseline="0" dirty="0" smtClean="0"/>
              <a:t>Follow Path </a:t>
            </a:r>
            <a:r>
              <a:rPr lang="en-US" sz="1200" b="0" i="0" baseline="0" dirty="0" smtClean="0"/>
              <a:t>click</a:t>
            </a:r>
            <a:r>
              <a:rPr lang="en-US" sz="1200" b="1" i="0" baseline="0" dirty="0" smtClean="0"/>
              <a:t> Circle</a:t>
            </a:r>
            <a:r>
              <a:rPr lang="en-US" sz="1200" b="0" i="0" baseline="0" dirty="0" smtClean="0"/>
              <a:t> (third option from the left)</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4.78”</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4.78”</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Drag the text box onto the donut shape so that the text wraps around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If the text does not wrap completely and evenly around the donut shape, select the text box and then do the following:</a:t>
            </a:r>
          </a:p>
          <a:p>
            <a:pPr marL="685800" lvl="1" indent="-228600">
              <a:buFont typeface="Arial" pitchFamily="34" charset="0"/>
              <a:buChar char="•"/>
            </a:pPr>
            <a:r>
              <a:rPr lang="en-US" sz="1200" b="0" baseline="0" dirty="0" smtClean="0">
                <a:solidFill>
                  <a:schemeClr val="accent6"/>
                </a:solidFill>
                <a:latin typeface="+mn-lt"/>
              </a:rPr>
              <a:t>If the text does not wrap completely around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a:t>
            </a:r>
            <a:r>
              <a:rPr lang="en-US" sz="1200" b="0" baseline="0" dirty="0" smtClean="0">
                <a:solidFill>
                  <a:schemeClr val="accent6"/>
                </a:solidFill>
                <a:latin typeface="+mn-lt"/>
              </a:rPr>
              <a:t> box, enter larger font sizes in 1-pt increments until the text is evenly spaced within the donut shape. </a:t>
            </a:r>
          </a:p>
          <a:p>
            <a:pPr marL="685800" lvl="1" indent="-228600">
              <a:buFont typeface="Arial" pitchFamily="34" charset="0"/>
              <a:buChar char="•"/>
            </a:pPr>
            <a:r>
              <a:rPr lang="en-US" sz="1200" b="0" baseline="0" dirty="0" smtClean="0">
                <a:solidFill>
                  <a:schemeClr val="accent6"/>
                </a:solidFill>
                <a:latin typeface="+mn-lt"/>
              </a:rPr>
              <a:t>If the entire line of text does not fit evenly within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 </a:t>
            </a:r>
            <a:r>
              <a:rPr lang="en-US" sz="1200" b="0" baseline="0" dirty="0" smtClean="0">
                <a:solidFill>
                  <a:schemeClr val="accent6"/>
                </a:solidFill>
                <a:latin typeface="+mn-lt"/>
              </a:rPr>
              <a:t>box, enter smaller font sizes in 1-pt increments until the text is evenly spaced within the donut shape.</a:t>
            </a:r>
          </a:p>
          <a:p>
            <a:pPr marL="685800" lvl="1" indent="-228600">
              <a:buFont typeface="Arial" pitchFamily="34" charset="0"/>
              <a:buChar char="•"/>
            </a:pPr>
            <a:r>
              <a:rPr lang="en-US" sz="1200" b="0" baseline="0" dirty="0" smtClean="0">
                <a:solidFill>
                  <a:schemeClr val="accent6"/>
                </a:solidFill>
                <a:latin typeface="+mn-lt"/>
              </a:rPr>
              <a:t>If the text does not wrap completely around or does not fit evenly within the donut shape, also try editing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On</a:t>
            </a:r>
            <a:r>
              <a:rPr lang="en-US" sz="1200" b="0" dirty="0" smtClean="0">
                <a:solidFill>
                  <a:schemeClr val="accent6"/>
                </a:solidFill>
                <a:latin typeface="+mn-lt"/>
              </a:rPr>
              <a:t> the </a:t>
            </a:r>
            <a:r>
              <a:rPr lang="en-US" sz="1200" b="1" dirty="0" smtClean="0">
                <a:solidFill>
                  <a:schemeClr val="accent6"/>
                </a:solidFill>
                <a:latin typeface="+mn-lt"/>
              </a:rPr>
              <a:t>Home</a:t>
            </a:r>
            <a:r>
              <a:rPr lang="en-US" sz="1200" b="0" dirty="0" smtClean="0">
                <a:solidFill>
                  <a:schemeClr val="accent6"/>
                </a:solidFill>
                <a:latin typeface="+mn-lt"/>
              </a:rPr>
              <a:t> tab,</a:t>
            </a:r>
            <a:r>
              <a:rPr lang="en-US" sz="1200" b="0" baseline="0" dirty="0" smtClean="0">
                <a:solidFill>
                  <a:schemeClr val="accent6"/>
                </a:solidFill>
                <a:latin typeface="+mn-lt"/>
              </a:rPr>
              <a:t> in the</a:t>
            </a:r>
            <a:r>
              <a:rPr lang="en-US" sz="1200" b="0" dirty="0" smtClean="0">
                <a:solidFill>
                  <a:schemeClr val="accent6"/>
                </a:solidFill>
                <a:latin typeface="+mn-lt"/>
              </a:rPr>
              <a:t> </a:t>
            </a:r>
            <a:r>
              <a:rPr lang="en-US" sz="1200" b="1" dirty="0" smtClean="0">
                <a:solidFill>
                  <a:schemeClr val="accent6"/>
                </a:solidFill>
                <a:latin typeface="+mn-lt"/>
              </a:rPr>
              <a:t>Font</a:t>
            </a:r>
            <a:r>
              <a:rPr lang="en-US" sz="1200" b="0" dirty="0" smtClean="0">
                <a:solidFill>
                  <a:schemeClr val="accent6"/>
                </a:solidFill>
                <a:latin typeface="+mn-lt"/>
              </a:rPr>
              <a:t> group,</a:t>
            </a:r>
            <a:r>
              <a:rPr lang="en-US" sz="1200" b="0" baseline="0" dirty="0" smtClean="0">
                <a:solidFill>
                  <a:schemeClr val="accent6"/>
                </a:solidFill>
                <a:latin typeface="+mn-lt"/>
              </a:rPr>
              <a:t> click</a:t>
            </a:r>
            <a:r>
              <a:rPr lang="en-US" sz="1200" b="0" dirty="0" smtClean="0">
                <a:solidFill>
                  <a:schemeClr val="accent6"/>
                </a:solidFill>
                <a:latin typeface="+mn-lt"/>
              </a:rPr>
              <a:t> </a:t>
            </a:r>
            <a:r>
              <a:rPr lang="en-US" sz="1200" b="1" dirty="0" smtClean="0">
                <a:solidFill>
                  <a:schemeClr val="accent6"/>
                </a:solidFill>
                <a:latin typeface="+mn-lt"/>
              </a:rPr>
              <a:t>Character</a:t>
            </a:r>
            <a:r>
              <a:rPr lang="en-US" sz="1200" b="0" dirty="0" smtClean="0">
                <a:solidFill>
                  <a:schemeClr val="accent6"/>
                </a:solidFill>
                <a:latin typeface="+mn-lt"/>
              </a:rPr>
              <a:t> </a:t>
            </a:r>
            <a:r>
              <a:rPr lang="en-US" sz="1200" b="1" dirty="0" smtClean="0">
                <a:solidFill>
                  <a:schemeClr val="accent6"/>
                </a:solidFill>
                <a:latin typeface="+mn-lt"/>
              </a:rPr>
              <a:t>Spacing</a:t>
            </a:r>
            <a:r>
              <a:rPr lang="en-US" sz="1200" b="0" dirty="0" smtClean="0">
                <a:solidFill>
                  <a:schemeClr val="accent6"/>
                </a:solidFill>
                <a:latin typeface="+mn-lt"/>
              </a:rPr>
              <a:t>,</a:t>
            </a:r>
            <a:r>
              <a:rPr lang="en-US" sz="1200" b="0" baseline="0" dirty="0" smtClean="0">
                <a:solidFill>
                  <a:schemeClr val="accent6"/>
                </a:solidFill>
                <a:latin typeface="+mn-lt"/>
              </a:rPr>
              <a:t> and then do the following:</a:t>
            </a:r>
          </a:p>
          <a:p>
            <a:pPr marL="1143000" lvl="2" indent="-228600">
              <a:buFont typeface="Arial" pitchFamily="34" charset="0"/>
              <a:buChar char="•"/>
            </a:pPr>
            <a:r>
              <a:rPr lang="en-US" sz="1200" b="0" baseline="0" dirty="0" smtClean="0">
                <a:solidFill>
                  <a:schemeClr val="accent6"/>
                </a:solidFill>
                <a:latin typeface="+mn-lt"/>
              </a:rPr>
              <a:t>To expand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Loose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Loose</a:t>
            </a:r>
            <a:r>
              <a:rPr lang="en-US" sz="1200" b="0"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To contract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Tight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Tight</a:t>
            </a:r>
            <a:r>
              <a:rPr lang="en-US" sz="1200" b="0" baseline="0" dirty="0" smtClean="0">
                <a:solidFill>
                  <a:schemeClr val="accent6"/>
                </a:solidFill>
                <a:latin typeface="+mn-lt"/>
              </a:rPr>
              <a:t>.</a:t>
            </a:r>
            <a:r>
              <a:rPr lang="en-US" sz="1200" b="1"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For more precise character spacing, click </a:t>
            </a:r>
            <a:r>
              <a:rPr lang="en-US" sz="1200" b="1" baseline="0" dirty="0" smtClean="0">
                <a:solidFill>
                  <a:schemeClr val="accent6"/>
                </a:solidFill>
                <a:latin typeface="+mn-lt"/>
              </a:rPr>
              <a:t>More Spacing</a:t>
            </a:r>
            <a:r>
              <a:rPr lang="en-US" sz="1200" b="0" baseline="0" dirty="0" smtClean="0">
                <a:solidFill>
                  <a:schemeClr val="accent6"/>
                </a:solidFill>
                <a:latin typeface="+mn-lt"/>
              </a:rPr>
              <a:t>. In the </a:t>
            </a:r>
            <a:r>
              <a:rPr lang="en-US" sz="1200" b="1" baseline="0" dirty="0" smtClean="0">
                <a:solidFill>
                  <a:schemeClr val="accent6"/>
                </a:solidFill>
                <a:latin typeface="+mn-lt"/>
              </a:rPr>
              <a:t>Font</a:t>
            </a:r>
            <a:r>
              <a:rPr lang="en-US" sz="1200" b="0" baseline="0" dirty="0" smtClean="0">
                <a:solidFill>
                  <a:schemeClr val="accent6"/>
                </a:solidFill>
                <a:latin typeface="+mn-lt"/>
              </a:rPr>
              <a:t> dialog box, on the </a:t>
            </a:r>
            <a:r>
              <a:rPr lang="en-US" sz="1200" b="1" baseline="0" dirty="0" smtClean="0">
                <a:solidFill>
                  <a:schemeClr val="accent6"/>
                </a:solidFill>
                <a:latin typeface="+mn-lt"/>
              </a:rPr>
              <a:t>Character Spacing </a:t>
            </a:r>
            <a:r>
              <a:rPr lang="en-US" sz="1200" b="0" baseline="0" dirty="0" smtClean="0">
                <a:solidFill>
                  <a:schemeClr val="accent6"/>
                </a:solidFill>
                <a:latin typeface="+mn-lt"/>
              </a:rPr>
              <a:t>tab, in the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Expanded</a:t>
            </a:r>
            <a:r>
              <a:rPr lang="en-US" sz="1200" b="0" baseline="0" dirty="0" smtClean="0">
                <a:solidFill>
                  <a:schemeClr val="accent6"/>
                </a:solidFill>
                <a:latin typeface="+mn-lt"/>
              </a:rPr>
              <a:t> or </a:t>
            </a:r>
            <a:r>
              <a:rPr lang="en-US" sz="1200" b="1" baseline="0" dirty="0" smtClean="0">
                <a:solidFill>
                  <a:schemeClr val="accent6"/>
                </a:solidFill>
                <a:latin typeface="+mn-lt"/>
              </a:rPr>
              <a:t>Condensed</a:t>
            </a:r>
            <a:r>
              <a:rPr lang="en-US" sz="1200" b="0" baseline="0" dirty="0" smtClean="0">
                <a:solidFill>
                  <a:schemeClr val="accent6"/>
                </a:solidFill>
                <a:latin typeface="+mn-lt"/>
              </a:rPr>
              <a:t>. In the </a:t>
            </a:r>
            <a:r>
              <a:rPr lang="en-US" sz="1200" b="1" baseline="0" dirty="0" smtClean="0">
                <a:solidFill>
                  <a:schemeClr val="accent6"/>
                </a:solidFill>
                <a:latin typeface="+mn-lt"/>
              </a:rPr>
              <a:t>By</a:t>
            </a:r>
            <a:r>
              <a:rPr lang="en-US" sz="1200" b="0" baseline="0" dirty="0" smtClean="0">
                <a:solidFill>
                  <a:schemeClr val="accent6"/>
                </a:solidFill>
                <a:latin typeface="+mn-lt"/>
              </a:rPr>
              <a:t> box, adjust the size by 0.1-pt increments until the text is spaced evenly.</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Press and hold SHIFT and select the text box and the donut shape.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and then click </a:t>
            </a:r>
            <a:r>
              <a:rPr lang="en-US" sz="1200" b="1" i="0" baseline="0" dirty="0" smtClean="0"/>
              <a:t>Group</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group.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to Slide</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Center</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Middle</a:t>
            </a:r>
            <a:r>
              <a:rPr lang="en-US" sz="1200" b="0" kern="1200" baseline="0" dirty="0" smtClean="0">
                <a:solidFill>
                  <a:schemeClr val="accent6"/>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sz="1200" i="0" baseline="0" dirty="0" smtClean="0"/>
          </a:p>
          <a:p>
            <a:endParaRPr lang="en-US" sz="1200" b="0" baseline="0" dirty="0" smtClean="0">
              <a:solidFill>
                <a:schemeClr val="accent6"/>
              </a:solidFill>
              <a:latin typeface="+mn-lt"/>
            </a:endParaRPr>
          </a:p>
          <a:p>
            <a:r>
              <a:rPr lang="en-US" sz="1200" baseline="0" dirty="0" smtClean="0">
                <a:latin typeface="+mn-lt"/>
              </a:rPr>
              <a:t>To reproduce the background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a:t>
            </a:r>
            <a:r>
              <a:rPr lang="en-US" sz="1200" b="1" kern="1200" baseline="0" dirty="0" smtClean="0">
                <a:solidFill>
                  <a:schemeClr val="tx1"/>
                </a:solidFill>
                <a:latin typeface="+mn-lt"/>
                <a:ea typeface="+mn-ea"/>
                <a:cs typeface="+mn-cs"/>
              </a:rPr>
              <a: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solidFill>
                  <a:schemeClr val="accent6"/>
                </a:solidFill>
                <a:latin typeface="+mn-lt"/>
              </a:rPr>
              <a:t>Aqua, Accent</a:t>
            </a:r>
            <a:r>
              <a:rPr lang="en-US" sz="1200" b="1" baseline="0" dirty="0" smtClean="0">
                <a:solidFill>
                  <a:schemeClr val="accent6"/>
                </a:solidFill>
                <a:latin typeface="+mn-lt"/>
              </a:rPr>
              <a:t> 5, Darker 25% </a:t>
            </a:r>
            <a:r>
              <a:rPr lang="en-US" sz="1200" b="0" baseline="0" dirty="0" smtClean="0">
                <a:solidFill>
                  <a:schemeClr val="accent6"/>
                </a:solidFill>
                <a:latin typeface="+mn-lt"/>
              </a:rPr>
              <a:t>(fifth row, ninth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next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Aqua, Accent 5, Darker 50%</a:t>
            </a:r>
            <a:r>
              <a:rPr lang="en-US" sz="1200" b="0" baseline="0" dirty="0" smtClean="0">
                <a:solidFill>
                  <a:schemeClr val="accent6"/>
                </a:solidFill>
                <a:latin typeface="+mn-lt"/>
              </a:rPr>
              <a:t> (sixth row, ninth option from the left). </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Black, Text 1</a:t>
            </a:r>
            <a:r>
              <a:rPr lang="en-US" sz="1200" b="0" baseline="0" dirty="0" smtClean="0">
                <a:solidFill>
                  <a:schemeClr val="accent6"/>
                </a:solidFill>
                <a:latin typeface="+mn-lt"/>
              </a:rPr>
              <a:t> (first row, second option from the left).</a:t>
            </a:r>
            <a:endParaRPr lang="en-US" sz="1200" b="0" baseline="0" dirty="0" smtClean="0">
              <a:latin typeface="+mn-lt"/>
            </a:endParaRPr>
          </a:p>
          <a:p>
            <a:pPr marL="1143000" lvl="2" indent="-228600">
              <a:buFont typeface="Arial" pitchFamily="34" charset="0"/>
              <a:buChar char="•"/>
            </a:pPr>
            <a:endParaRPr lang="en-US" sz="1400" b="0"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numCol="2" spcCol="182880">
            <a:normAutofit fontScale="47500" lnSpcReduction="20000"/>
          </a:bodyPr>
          <a:lstStyle/>
          <a:p>
            <a:r>
              <a:rPr lang="en-US" sz="1400" b="1" dirty="0" smtClean="0"/>
              <a:t>Donut</a:t>
            </a:r>
            <a:r>
              <a:rPr lang="en-US" sz="1400" b="1" baseline="0" dirty="0" smtClean="0"/>
              <a:t> with text inside</a:t>
            </a:r>
          </a:p>
          <a:p>
            <a:r>
              <a:rPr lang="en-US" sz="1400" b="0" baseline="0" dirty="0" smtClean="0"/>
              <a:t>(Intermediate)</a:t>
            </a:r>
          </a:p>
          <a:p>
            <a:endParaRPr lang="en-US" sz="1400" b="1" baseline="0" dirty="0" smtClean="0"/>
          </a:p>
          <a:p>
            <a:endParaRPr lang="en-US" sz="1400" b="1" baseline="0" dirty="0" smtClean="0"/>
          </a:p>
          <a:p>
            <a:r>
              <a:rPr lang="en-US" sz="1200" b="0" baseline="0" dirty="0" smtClean="0">
                <a:latin typeface="+mn-lt"/>
              </a:rPr>
              <a:t>To reproduce the circle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Shapes</a:t>
            </a:r>
            <a:r>
              <a:rPr lang="en-US" sz="1200" i="0" baseline="0" dirty="0" smtClean="0"/>
              <a:t>, and then under </a:t>
            </a:r>
            <a:r>
              <a:rPr lang="en-US" sz="1200" b="1" i="0" baseline="0" dirty="0" smtClean="0"/>
              <a:t>Basic Shapes </a:t>
            </a:r>
            <a:r>
              <a:rPr lang="en-US" sz="1200" i="0" baseline="0" dirty="0" smtClean="0"/>
              <a:t>click </a:t>
            </a:r>
            <a:r>
              <a:rPr lang="en-US" sz="1200" b="1" i="0" baseline="0" dirty="0" smtClean="0"/>
              <a:t>Donut </a:t>
            </a:r>
            <a:r>
              <a:rPr lang="en-US" sz="1200" b="0" i="0" baseline="0" dirty="0" smtClean="0"/>
              <a:t>(third row, second option from the left)</a:t>
            </a:r>
            <a:r>
              <a:rPr lang="en-US" sz="1200" i="0" baseline="0" dirty="0" smtClean="0"/>
              <a:t>. On the slide, drag to draw a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Drag the yellow diamond adjustment handle to the left to decrease the width of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donut.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5.92”</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5.92”</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Outline</a:t>
            </a:r>
            <a:r>
              <a:rPr lang="en-US" sz="1200" i="0" baseline="0" dirty="0" smtClean="0"/>
              <a:t>, and then click </a:t>
            </a:r>
            <a:r>
              <a:rPr lang="en-US" sz="1200" b="1" i="0" baseline="0" dirty="0" smtClean="0"/>
              <a:t>No Outline</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Fill</a:t>
            </a:r>
            <a:r>
              <a:rPr lang="en-US" sz="1200" i="0" baseline="0" dirty="0" smtClean="0"/>
              <a:t>, and then under </a:t>
            </a:r>
            <a:r>
              <a:rPr lang="en-US" sz="1200" b="1" i="0" baseline="0" dirty="0" smtClean="0"/>
              <a:t>Theme Colors </a:t>
            </a:r>
            <a:r>
              <a:rPr lang="en-US" sz="1200" i="0" baseline="0" dirty="0" smtClean="0"/>
              <a:t>click </a:t>
            </a:r>
            <a:r>
              <a:rPr lang="en-US" sz="1200" b="1" baseline="0" dirty="0" smtClean="0">
                <a:solidFill>
                  <a:schemeClr val="accent6"/>
                </a:solidFill>
                <a:latin typeface="+mn-lt"/>
              </a:rPr>
              <a:t>Olive Green, Accent 3, Darker 25%</a:t>
            </a:r>
            <a:r>
              <a:rPr lang="en-US" sz="1200" b="0" baseline="0" dirty="0" smtClean="0">
                <a:solidFill>
                  <a:schemeClr val="accent6"/>
                </a:solidFill>
                <a:latin typeface="+mn-lt"/>
              </a:rPr>
              <a:t> (fifth row, seventh option from the left). </a:t>
            </a:r>
            <a:endParaRPr lang="en-US" sz="1200" i="0" dirty="0" smtClean="0"/>
          </a:p>
          <a:p>
            <a:pPr marL="228600" indent="-228600">
              <a:buFont typeface="+mj-lt"/>
              <a:buAutoNum type="arabicPeriod"/>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a:t>
            </a:r>
            <a:r>
              <a:rPr lang="en-US" sz="1200" b="1" i="0" baseline="0" dirty="0" smtClean="0"/>
              <a:t>Shape Effects</a:t>
            </a:r>
            <a:r>
              <a:rPr lang="en-US" sz="1200" i="0" baseline="0" dirty="0" smtClean="0"/>
              <a:t>, and then do the following:</a:t>
            </a:r>
          </a:p>
          <a:p>
            <a:pPr marL="685800" lvl="1" indent="-228600">
              <a:buFont typeface="Arial" pitchFamily="34" charset="0"/>
              <a:buChar char="•"/>
            </a:pPr>
            <a:r>
              <a:rPr lang="en-US" sz="1200" i="0" baseline="0" dirty="0" smtClean="0"/>
              <a:t>Point to </a:t>
            </a:r>
            <a:r>
              <a:rPr lang="en-US" sz="1200" b="1" i="0" baseline="0" dirty="0" smtClean="0"/>
              <a:t>Bevel</a:t>
            </a:r>
            <a:r>
              <a:rPr lang="en-US" sz="1200" i="0" baseline="0" dirty="0" smtClean="0"/>
              <a:t>, and then under </a:t>
            </a:r>
            <a:r>
              <a:rPr lang="en-US" sz="1200" b="1" i="0" baseline="0" dirty="0" smtClean="0"/>
              <a:t>Bevel</a:t>
            </a:r>
            <a:r>
              <a:rPr lang="en-US" sz="1200" i="0" baseline="0" dirty="0" smtClean="0"/>
              <a:t> click </a:t>
            </a:r>
            <a:r>
              <a:rPr lang="en-US" sz="1200" b="1" i="0" baseline="0" dirty="0" smtClean="0"/>
              <a:t>Soft Round </a:t>
            </a:r>
            <a:r>
              <a:rPr lang="en-US" sz="1200" i="0" baseline="0" dirty="0" smtClean="0"/>
              <a:t>(second row, second option from the left). </a:t>
            </a:r>
          </a:p>
          <a:p>
            <a:pPr marL="685800" lvl="1" indent="-228600">
              <a:buFont typeface="Arial" pitchFamily="34" charset="0"/>
              <a:buChar cha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dirty="0" smtClean="0">
                <a:solidFill>
                  <a:schemeClr val="tx1"/>
                </a:solidFill>
                <a:latin typeface="+mn-lt"/>
              </a:rPr>
              <a:t>Offset Diagonal Bottom Right </a:t>
            </a:r>
            <a:r>
              <a:rPr lang="en-US" sz="1200" b="0" dirty="0" smtClean="0">
                <a:solidFill>
                  <a:schemeClr val="tx1"/>
                </a:solidFill>
                <a:latin typeface="+mn-lt"/>
              </a:rPr>
              <a:t>(first</a:t>
            </a:r>
            <a:r>
              <a:rPr lang="en-US" sz="1200" b="0" baseline="0" dirty="0" smtClean="0">
                <a:solidFill>
                  <a:schemeClr val="tx1"/>
                </a:solidFill>
                <a:latin typeface="+mn-lt"/>
              </a:rPr>
              <a:t> row, first option from the left)</a:t>
            </a:r>
            <a:r>
              <a:rPr lang="en-US" sz="1200" b="0" dirty="0" smtClean="0">
                <a:solidFill>
                  <a:schemeClr val="tx1"/>
                </a:solidFill>
                <a:latin typeface="+mn-lt"/>
              </a:rPr>
              <a:t>.</a:t>
            </a:r>
          </a:p>
          <a:p>
            <a:pPr marL="685800" lvl="1" indent="-228600">
              <a:buFont typeface="Arial" pitchFamily="34" charset="0"/>
              <a:buChar char="•"/>
            </a:pPr>
            <a:endParaRPr lang="en-US" sz="1200" b="0" i="0" baseline="0" dirty="0" smtClean="0">
              <a:solidFill>
                <a:schemeClr val="tx1"/>
              </a:solidFill>
              <a:latin typeface="+mn-lt"/>
            </a:endParaRPr>
          </a:p>
          <a:p>
            <a:r>
              <a:rPr lang="en-US" sz="1200" b="0" baseline="0" dirty="0" smtClean="0">
                <a:latin typeface="+mn-lt"/>
              </a:rPr>
              <a:t>To reproduce the text on this slide, do the following:</a:t>
            </a:r>
          </a:p>
          <a:p>
            <a:endParaRPr lang="en-US" sz="1200" b="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i="0" baseline="0" dirty="0" smtClean="0"/>
              <a:t>Enter text in the text box, select the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sz="1200" b="1" baseline="0" dirty="0" smtClean="0">
                <a:latin typeface="+mn-lt"/>
              </a:rPr>
              <a:t>Consolas </a:t>
            </a:r>
            <a:r>
              <a:rPr lang="en-US" sz="1200" i="0" baseline="0" dirty="0" smtClean="0"/>
              <a:t>from the </a:t>
            </a:r>
            <a:r>
              <a:rPr lang="en-US" sz="1200" b="1" i="0" baseline="0" dirty="0" smtClean="0"/>
              <a:t>Font</a:t>
            </a:r>
            <a:r>
              <a:rPr lang="en-US" sz="1200" i="0" baseline="0" dirty="0" smtClean="0"/>
              <a:t> list, enter </a:t>
            </a:r>
            <a:r>
              <a:rPr lang="en-US" sz="1200" b="1" baseline="0" dirty="0" smtClean="0">
                <a:latin typeface="+mn-lt"/>
              </a:rPr>
              <a:t>27</a:t>
            </a:r>
            <a:r>
              <a:rPr lang="en-US" sz="1200" i="0" baseline="0" dirty="0" smtClean="0"/>
              <a:t> in the </a:t>
            </a:r>
            <a:r>
              <a:rPr lang="en-US" sz="1200" b="1" i="0" baseline="0" dirty="0" smtClean="0"/>
              <a:t>Font Size </a:t>
            </a:r>
            <a:r>
              <a:rPr lang="en-US" sz="1200" i="0" baseline="0" dirty="0" smtClean="0"/>
              <a:t>box, click the button next to </a:t>
            </a:r>
            <a:r>
              <a:rPr lang="en-US" sz="1200" b="1" i="0" baseline="0" dirty="0" smtClean="0"/>
              <a:t>Font Color</a:t>
            </a:r>
            <a:r>
              <a:rPr lang="en-US" sz="1200" i="0" baseline="0" dirty="0" smtClean="0"/>
              <a:t>, and then under </a:t>
            </a:r>
            <a:r>
              <a:rPr lang="en-US" sz="1200" b="1" i="0" baseline="0" dirty="0" smtClean="0"/>
              <a:t>Theme Colors </a:t>
            </a:r>
            <a:r>
              <a:rPr lang="en-US" sz="1200" i="0" baseline="0" dirty="0" smtClean="0"/>
              <a:t>click </a:t>
            </a:r>
            <a:r>
              <a:rPr lang="en-US" sz="1200" b="1" i="0" baseline="0" dirty="0" smtClean="0"/>
              <a:t>White, Background 1 </a:t>
            </a:r>
            <a:r>
              <a:rPr lang="en-US" sz="1200" i="0" baseline="0" dirty="0" smtClean="0"/>
              <a:t>(first row, first option from the left).</a:t>
            </a:r>
            <a:r>
              <a:rPr lang="en-US" sz="1200" b="0" baseline="0" dirty="0" smtClean="0">
                <a:latin typeface="+mn-lt"/>
              </a:rPr>
              <a:t> Tip: To enter the two bullets with the text, o</a:t>
            </a:r>
            <a:r>
              <a:rPr lang="en-US" sz="1200" baseline="0" dirty="0" smtClean="0"/>
              <a:t>n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Symbol</a:t>
            </a:r>
            <a:r>
              <a:rPr lang="en-US" sz="1200" baseline="0" dirty="0" smtClean="0"/>
              <a:t>. In the </a:t>
            </a:r>
            <a:r>
              <a:rPr lang="en-US" sz="1200" b="1" baseline="0" dirty="0" smtClean="0"/>
              <a:t>Symbol</a:t>
            </a:r>
            <a:r>
              <a:rPr lang="en-US" sz="1200" baseline="0" dirty="0" smtClean="0"/>
              <a:t> dialog box,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(normal text)</a:t>
            </a:r>
            <a:r>
              <a:rPr lang="en-US" sz="1200" kern="1200" dirty="0" smtClean="0">
                <a:solidFill>
                  <a:schemeClr val="tx1"/>
                </a:solidFill>
                <a:latin typeface="+mn-lt"/>
                <a:ea typeface="+mn-ea"/>
                <a:cs typeface="+mn-cs"/>
              </a:rPr>
              <a:t>.</a:t>
            </a:r>
            <a:endParaRPr lang="en-US" sz="1200" b="0" baseline="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Character Code </a:t>
            </a:r>
            <a:r>
              <a:rPr lang="en-US" sz="1200" kern="1200" dirty="0" smtClean="0">
                <a:solidFill>
                  <a:schemeClr val="tx1"/>
                </a:solidFill>
                <a:latin typeface="+mn-lt"/>
                <a:ea typeface="+mn-ea"/>
                <a:cs typeface="+mn-cs"/>
              </a:rPr>
              <a:t>box, enter</a:t>
            </a:r>
            <a:r>
              <a:rPr lang="en-US" sz="1200" b="1" kern="1200" dirty="0" smtClean="0">
                <a:solidFill>
                  <a:schemeClr val="tx1"/>
                </a:solidFill>
                <a:latin typeface="+mn-lt"/>
                <a:ea typeface="+mn-ea"/>
                <a:cs typeface="+mn-cs"/>
              </a:rPr>
              <a:t> 0095 </a:t>
            </a:r>
            <a:r>
              <a:rPr lang="en-US" sz="1200" kern="1200" dirty="0" smtClean="0">
                <a:solidFill>
                  <a:schemeClr val="tx1"/>
                </a:solidFill>
                <a:latin typeface="+mn-lt"/>
                <a:ea typeface="+mn-ea"/>
                <a:cs typeface="+mn-cs"/>
              </a:rPr>
              <a:t>to select </a:t>
            </a:r>
            <a:r>
              <a:rPr lang="en-US" sz="1200" b="1" kern="1200" dirty="0" smtClean="0">
                <a:solidFill>
                  <a:schemeClr val="tx1"/>
                </a:solidFill>
                <a:latin typeface="+mn-lt"/>
                <a:ea typeface="+mn-ea"/>
                <a:cs typeface="+mn-cs"/>
              </a:rPr>
              <a:t>BULLET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Insert</a:t>
            </a:r>
            <a:r>
              <a:rPr lang="en-US" sz="1200" baseline="0" dirty="0" smtClean="0"/>
              <a:t>.</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Align Text Left </a:t>
            </a:r>
            <a:r>
              <a:rPr lang="en-US" sz="1200" i="0" baseline="0" dirty="0" smtClean="0"/>
              <a:t>to align the text left in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text box.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WordArt Styles </a:t>
            </a:r>
            <a:r>
              <a:rPr lang="en-US" sz="1200" i="0" baseline="0" dirty="0" smtClean="0"/>
              <a:t>group, click </a:t>
            </a:r>
            <a:r>
              <a:rPr lang="en-US" sz="1200" b="1" i="0" baseline="0" dirty="0" smtClean="0"/>
              <a:t>Text Effects</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i="0" baseline="0" dirty="0" smtClean="0"/>
              <a:t>Offset Diagonal Bottom Right </a:t>
            </a:r>
            <a:r>
              <a:rPr lang="en-US" sz="1200" b="0" i="0" baseline="0" dirty="0" smtClean="0"/>
              <a:t>(first row, first option from the left)</a:t>
            </a:r>
            <a:r>
              <a:rPr lang="en-US" sz="1200" i="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Transform</a:t>
            </a:r>
            <a:r>
              <a:rPr lang="en-US" sz="1200" i="0" baseline="0" dirty="0" smtClean="0"/>
              <a:t>, and then under </a:t>
            </a:r>
            <a:r>
              <a:rPr lang="en-US" sz="1200" b="1" i="0" baseline="0" dirty="0" smtClean="0"/>
              <a:t>Follow Path </a:t>
            </a:r>
            <a:r>
              <a:rPr lang="en-US" sz="1200" b="0" i="0" baseline="0" dirty="0" smtClean="0"/>
              <a:t>click</a:t>
            </a:r>
            <a:r>
              <a:rPr lang="en-US" sz="1200" b="1" i="0" baseline="0" dirty="0" smtClean="0"/>
              <a:t> Circle</a:t>
            </a:r>
            <a:r>
              <a:rPr lang="en-US" sz="1200" b="0" i="0" baseline="0" dirty="0" smtClean="0"/>
              <a:t> (third option from the left)</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4.78”</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4.78”</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Drag the text box onto the donut shape so that the text wraps around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If the text does not wrap completely and evenly around the donut shape, select the text box and then do the following:</a:t>
            </a:r>
          </a:p>
          <a:p>
            <a:pPr marL="685800" lvl="1" indent="-228600">
              <a:buFont typeface="Arial" pitchFamily="34" charset="0"/>
              <a:buChar char="•"/>
            </a:pPr>
            <a:r>
              <a:rPr lang="en-US" sz="1200" b="0" baseline="0" dirty="0" smtClean="0">
                <a:solidFill>
                  <a:schemeClr val="accent6"/>
                </a:solidFill>
                <a:latin typeface="+mn-lt"/>
              </a:rPr>
              <a:t>If the text does not wrap completely around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a:t>
            </a:r>
            <a:r>
              <a:rPr lang="en-US" sz="1200" b="0" baseline="0" dirty="0" smtClean="0">
                <a:solidFill>
                  <a:schemeClr val="accent6"/>
                </a:solidFill>
                <a:latin typeface="+mn-lt"/>
              </a:rPr>
              <a:t> box, enter larger font sizes in 1-pt increments until the text is evenly spaced within the donut shape. </a:t>
            </a:r>
          </a:p>
          <a:p>
            <a:pPr marL="685800" lvl="1" indent="-228600">
              <a:buFont typeface="Arial" pitchFamily="34" charset="0"/>
              <a:buChar char="•"/>
            </a:pPr>
            <a:r>
              <a:rPr lang="en-US" sz="1200" b="0" baseline="0" dirty="0" smtClean="0">
                <a:solidFill>
                  <a:schemeClr val="accent6"/>
                </a:solidFill>
                <a:latin typeface="+mn-lt"/>
              </a:rPr>
              <a:t>If the entire line of text does not fit evenly within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 </a:t>
            </a:r>
            <a:r>
              <a:rPr lang="en-US" sz="1200" b="0" baseline="0" dirty="0" smtClean="0">
                <a:solidFill>
                  <a:schemeClr val="accent6"/>
                </a:solidFill>
                <a:latin typeface="+mn-lt"/>
              </a:rPr>
              <a:t>box, enter smaller font sizes in 1-pt increments until the text is evenly spaced within the donut shape.</a:t>
            </a:r>
          </a:p>
          <a:p>
            <a:pPr marL="685800" lvl="1" indent="-228600">
              <a:buFont typeface="Arial" pitchFamily="34" charset="0"/>
              <a:buChar char="•"/>
            </a:pPr>
            <a:r>
              <a:rPr lang="en-US" sz="1200" b="0" baseline="0" dirty="0" smtClean="0">
                <a:solidFill>
                  <a:schemeClr val="accent6"/>
                </a:solidFill>
                <a:latin typeface="+mn-lt"/>
              </a:rPr>
              <a:t>If the text does not wrap completely around or does not fit evenly within the donut shape, also try editing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On</a:t>
            </a:r>
            <a:r>
              <a:rPr lang="en-US" sz="1200" b="0" dirty="0" smtClean="0">
                <a:solidFill>
                  <a:schemeClr val="accent6"/>
                </a:solidFill>
                <a:latin typeface="+mn-lt"/>
              </a:rPr>
              <a:t> the </a:t>
            </a:r>
            <a:r>
              <a:rPr lang="en-US" sz="1200" b="1" dirty="0" smtClean="0">
                <a:solidFill>
                  <a:schemeClr val="accent6"/>
                </a:solidFill>
                <a:latin typeface="+mn-lt"/>
              </a:rPr>
              <a:t>Home</a:t>
            </a:r>
            <a:r>
              <a:rPr lang="en-US" sz="1200" b="0" dirty="0" smtClean="0">
                <a:solidFill>
                  <a:schemeClr val="accent6"/>
                </a:solidFill>
                <a:latin typeface="+mn-lt"/>
              </a:rPr>
              <a:t> tab,</a:t>
            </a:r>
            <a:r>
              <a:rPr lang="en-US" sz="1200" b="0" baseline="0" dirty="0" smtClean="0">
                <a:solidFill>
                  <a:schemeClr val="accent6"/>
                </a:solidFill>
                <a:latin typeface="+mn-lt"/>
              </a:rPr>
              <a:t> in the</a:t>
            </a:r>
            <a:r>
              <a:rPr lang="en-US" sz="1200" b="0" dirty="0" smtClean="0">
                <a:solidFill>
                  <a:schemeClr val="accent6"/>
                </a:solidFill>
                <a:latin typeface="+mn-lt"/>
              </a:rPr>
              <a:t> </a:t>
            </a:r>
            <a:r>
              <a:rPr lang="en-US" sz="1200" b="1" dirty="0" smtClean="0">
                <a:solidFill>
                  <a:schemeClr val="accent6"/>
                </a:solidFill>
                <a:latin typeface="+mn-lt"/>
              </a:rPr>
              <a:t>Font</a:t>
            </a:r>
            <a:r>
              <a:rPr lang="en-US" sz="1200" b="0" dirty="0" smtClean="0">
                <a:solidFill>
                  <a:schemeClr val="accent6"/>
                </a:solidFill>
                <a:latin typeface="+mn-lt"/>
              </a:rPr>
              <a:t> group,</a:t>
            </a:r>
            <a:r>
              <a:rPr lang="en-US" sz="1200" b="0" baseline="0" dirty="0" smtClean="0">
                <a:solidFill>
                  <a:schemeClr val="accent6"/>
                </a:solidFill>
                <a:latin typeface="+mn-lt"/>
              </a:rPr>
              <a:t> click</a:t>
            </a:r>
            <a:r>
              <a:rPr lang="en-US" sz="1200" b="0" dirty="0" smtClean="0">
                <a:solidFill>
                  <a:schemeClr val="accent6"/>
                </a:solidFill>
                <a:latin typeface="+mn-lt"/>
              </a:rPr>
              <a:t> </a:t>
            </a:r>
            <a:r>
              <a:rPr lang="en-US" sz="1200" b="1" dirty="0" smtClean="0">
                <a:solidFill>
                  <a:schemeClr val="accent6"/>
                </a:solidFill>
                <a:latin typeface="+mn-lt"/>
              </a:rPr>
              <a:t>Character</a:t>
            </a:r>
            <a:r>
              <a:rPr lang="en-US" sz="1200" b="0" dirty="0" smtClean="0">
                <a:solidFill>
                  <a:schemeClr val="accent6"/>
                </a:solidFill>
                <a:latin typeface="+mn-lt"/>
              </a:rPr>
              <a:t> </a:t>
            </a:r>
            <a:r>
              <a:rPr lang="en-US" sz="1200" b="1" dirty="0" smtClean="0">
                <a:solidFill>
                  <a:schemeClr val="accent6"/>
                </a:solidFill>
                <a:latin typeface="+mn-lt"/>
              </a:rPr>
              <a:t>Spacing</a:t>
            </a:r>
            <a:r>
              <a:rPr lang="en-US" sz="1200" b="0" dirty="0" smtClean="0">
                <a:solidFill>
                  <a:schemeClr val="accent6"/>
                </a:solidFill>
                <a:latin typeface="+mn-lt"/>
              </a:rPr>
              <a:t>,</a:t>
            </a:r>
            <a:r>
              <a:rPr lang="en-US" sz="1200" b="0" baseline="0" dirty="0" smtClean="0">
                <a:solidFill>
                  <a:schemeClr val="accent6"/>
                </a:solidFill>
                <a:latin typeface="+mn-lt"/>
              </a:rPr>
              <a:t> and then do the following:</a:t>
            </a:r>
          </a:p>
          <a:p>
            <a:pPr marL="1143000" lvl="2" indent="-228600">
              <a:buFont typeface="Arial" pitchFamily="34" charset="0"/>
              <a:buChar char="•"/>
            </a:pPr>
            <a:r>
              <a:rPr lang="en-US" sz="1200" b="0" baseline="0" dirty="0" smtClean="0">
                <a:solidFill>
                  <a:schemeClr val="accent6"/>
                </a:solidFill>
                <a:latin typeface="+mn-lt"/>
              </a:rPr>
              <a:t>To expand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Loose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Loose</a:t>
            </a:r>
            <a:r>
              <a:rPr lang="en-US" sz="1200" b="0"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To contract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Tight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Tight</a:t>
            </a:r>
            <a:r>
              <a:rPr lang="en-US" sz="1200" b="0" baseline="0" dirty="0" smtClean="0">
                <a:solidFill>
                  <a:schemeClr val="accent6"/>
                </a:solidFill>
                <a:latin typeface="+mn-lt"/>
              </a:rPr>
              <a:t>.</a:t>
            </a:r>
            <a:r>
              <a:rPr lang="en-US" sz="1200" b="1"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For more precise character spacing, click </a:t>
            </a:r>
            <a:r>
              <a:rPr lang="en-US" sz="1200" b="1" baseline="0" dirty="0" smtClean="0">
                <a:solidFill>
                  <a:schemeClr val="accent6"/>
                </a:solidFill>
                <a:latin typeface="+mn-lt"/>
              </a:rPr>
              <a:t>More Spacing</a:t>
            </a:r>
            <a:r>
              <a:rPr lang="en-US" sz="1200" b="0" baseline="0" dirty="0" smtClean="0">
                <a:solidFill>
                  <a:schemeClr val="accent6"/>
                </a:solidFill>
                <a:latin typeface="+mn-lt"/>
              </a:rPr>
              <a:t>. In the </a:t>
            </a:r>
            <a:r>
              <a:rPr lang="en-US" sz="1200" b="1" baseline="0" dirty="0" smtClean="0">
                <a:solidFill>
                  <a:schemeClr val="accent6"/>
                </a:solidFill>
                <a:latin typeface="+mn-lt"/>
              </a:rPr>
              <a:t>Font</a:t>
            </a:r>
            <a:r>
              <a:rPr lang="en-US" sz="1200" b="0" baseline="0" dirty="0" smtClean="0">
                <a:solidFill>
                  <a:schemeClr val="accent6"/>
                </a:solidFill>
                <a:latin typeface="+mn-lt"/>
              </a:rPr>
              <a:t> dialog box, on the </a:t>
            </a:r>
            <a:r>
              <a:rPr lang="en-US" sz="1200" b="1" baseline="0" dirty="0" smtClean="0">
                <a:solidFill>
                  <a:schemeClr val="accent6"/>
                </a:solidFill>
                <a:latin typeface="+mn-lt"/>
              </a:rPr>
              <a:t>Character Spacing </a:t>
            </a:r>
            <a:r>
              <a:rPr lang="en-US" sz="1200" b="0" baseline="0" dirty="0" smtClean="0">
                <a:solidFill>
                  <a:schemeClr val="accent6"/>
                </a:solidFill>
                <a:latin typeface="+mn-lt"/>
              </a:rPr>
              <a:t>tab, in the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Expanded</a:t>
            </a:r>
            <a:r>
              <a:rPr lang="en-US" sz="1200" b="0" baseline="0" dirty="0" smtClean="0">
                <a:solidFill>
                  <a:schemeClr val="accent6"/>
                </a:solidFill>
                <a:latin typeface="+mn-lt"/>
              </a:rPr>
              <a:t> or </a:t>
            </a:r>
            <a:r>
              <a:rPr lang="en-US" sz="1200" b="1" baseline="0" dirty="0" smtClean="0">
                <a:solidFill>
                  <a:schemeClr val="accent6"/>
                </a:solidFill>
                <a:latin typeface="+mn-lt"/>
              </a:rPr>
              <a:t>Condensed</a:t>
            </a:r>
            <a:r>
              <a:rPr lang="en-US" sz="1200" b="0" baseline="0" dirty="0" smtClean="0">
                <a:solidFill>
                  <a:schemeClr val="accent6"/>
                </a:solidFill>
                <a:latin typeface="+mn-lt"/>
              </a:rPr>
              <a:t>. In the </a:t>
            </a:r>
            <a:r>
              <a:rPr lang="en-US" sz="1200" b="1" baseline="0" dirty="0" smtClean="0">
                <a:solidFill>
                  <a:schemeClr val="accent6"/>
                </a:solidFill>
                <a:latin typeface="+mn-lt"/>
              </a:rPr>
              <a:t>By</a:t>
            </a:r>
            <a:r>
              <a:rPr lang="en-US" sz="1200" b="0" baseline="0" dirty="0" smtClean="0">
                <a:solidFill>
                  <a:schemeClr val="accent6"/>
                </a:solidFill>
                <a:latin typeface="+mn-lt"/>
              </a:rPr>
              <a:t> box, adjust the size by 0.1-pt increments until the text is spaced evenly.</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Press and hold SHIFT and select the text box and the donut shape.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and then click </a:t>
            </a:r>
            <a:r>
              <a:rPr lang="en-US" sz="1200" b="1" i="0" baseline="0" dirty="0" smtClean="0"/>
              <a:t>Group</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group.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to Slide</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Center</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Middle</a:t>
            </a:r>
            <a:r>
              <a:rPr lang="en-US" sz="1200" b="0" kern="1200" baseline="0" dirty="0" smtClean="0">
                <a:solidFill>
                  <a:schemeClr val="accent6"/>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sz="1200" i="0" baseline="0" dirty="0" smtClean="0"/>
          </a:p>
          <a:p>
            <a:endParaRPr lang="en-US" sz="1200" b="0" baseline="0" dirty="0" smtClean="0">
              <a:solidFill>
                <a:schemeClr val="accent6"/>
              </a:solidFill>
              <a:latin typeface="+mn-lt"/>
            </a:endParaRPr>
          </a:p>
          <a:p>
            <a:r>
              <a:rPr lang="en-US" sz="1200" baseline="0" dirty="0" smtClean="0">
                <a:latin typeface="+mn-lt"/>
              </a:rPr>
              <a:t>To reproduce the background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a:t>
            </a:r>
            <a:r>
              <a:rPr lang="en-US" sz="1200" b="1" kern="1200" baseline="0" dirty="0" smtClean="0">
                <a:solidFill>
                  <a:schemeClr val="tx1"/>
                </a:solidFill>
                <a:latin typeface="+mn-lt"/>
                <a:ea typeface="+mn-ea"/>
                <a:cs typeface="+mn-cs"/>
              </a:rPr>
              <a: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solidFill>
                  <a:schemeClr val="accent6"/>
                </a:solidFill>
                <a:latin typeface="+mn-lt"/>
              </a:rPr>
              <a:t>Aqua, Accent</a:t>
            </a:r>
            <a:r>
              <a:rPr lang="en-US" sz="1200" b="1" baseline="0" dirty="0" smtClean="0">
                <a:solidFill>
                  <a:schemeClr val="accent6"/>
                </a:solidFill>
                <a:latin typeface="+mn-lt"/>
              </a:rPr>
              <a:t> 5, Darker 25% </a:t>
            </a:r>
            <a:r>
              <a:rPr lang="en-US" sz="1200" b="0" baseline="0" dirty="0" smtClean="0">
                <a:solidFill>
                  <a:schemeClr val="accent6"/>
                </a:solidFill>
                <a:latin typeface="+mn-lt"/>
              </a:rPr>
              <a:t>(fifth row, ninth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next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Aqua, Accent 5, Darker 50%</a:t>
            </a:r>
            <a:r>
              <a:rPr lang="en-US" sz="1200" b="0" baseline="0" dirty="0" smtClean="0">
                <a:solidFill>
                  <a:schemeClr val="accent6"/>
                </a:solidFill>
                <a:latin typeface="+mn-lt"/>
              </a:rPr>
              <a:t> (sixth row, ninth option from the left). </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Black, Text 1</a:t>
            </a:r>
            <a:r>
              <a:rPr lang="en-US" sz="1200" b="0" baseline="0" dirty="0" smtClean="0">
                <a:solidFill>
                  <a:schemeClr val="accent6"/>
                </a:solidFill>
                <a:latin typeface="+mn-lt"/>
              </a:rPr>
              <a:t> (first row, second option from the left).</a:t>
            </a:r>
            <a:endParaRPr lang="en-US" sz="1200" b="0" baseline="0" dirty="0" smtClean="0">
              <a:latin typeface="+mn-lt"/>
            </a:endParaRPr>
          </a:p>
          <a:p>
            <a:pPr marL="1143000" lvl="2" indent="-228600">
              <a:buFont typeface="Arial" pitchFamily="34" charset="0"/>
              <a:buChar char="•"/>
            </a:pPr>
            <a:endParaRPr lang="en-US" sz="1400" b="0"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numCol="2" spcCol="182880">
            <a:normAutofit fontScale="47500" lnSpcReduction="20000"/>
          </a:bodyPr>
          <a:lstStyle/>
          <a:p>
            <a:r>
              <a:rPr lang="en-US" sz="1400" b="1" dirty="0" smtClean="0"/>
              <a:t>Donut</a:t>
            </a:r>
            <a:r>
              <a:rPr lang="en-US" sz="1400" b="1" baseline="0" dirty="0" smtClean="0"/>
              <a:t> with text inside</a:t>
            </a:r>
          </a:p>
          <a:p>
            <a:r>
              <a:rPr lang="en-US" sz="1400" b="0" baseline="0" dirty="0" smtClean="0"/>
              <a:t>(Intermediate)</a:t>
            </a:r>
          </a:p>
          <a:p>
            <a:endParaRPr lang="en-US" sz="1400" b="1" baseline="0" dirty="0" smtClean="0"/>
          </a:p>
          <a:p>
            <a:endParaRPr lang="en-US" sz="1400" b="1" baseline="0" dirty="0" smtClean="0"/>
          </a:p>
          <a:p>
            <a:r>
              <a:rPr lang="en-US" sz="1200" b="0" baseline="0" dirty="0" smtClean="0">
                <a:latin typeface="+mn-lt"/>
              </a:rPr>
              <a:t>To reproduce the circle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Shapes</a:t>
            </a:r>
            <a:r>
              <a:rPr lang="en-US" sz="1200" i="0" baseline="0" dirty="0" smtClean="0"/>
              <a:t>, and then under </a:t>
            </a:r>
            <a:r>
              <a:rPr lang="en-US" sz="1200" b="1" i="0" baseline="0" dirty="0" smtClean="0"/>
              <a:t>Basic Shapes </a:t>
            </a:r>
            <a:r>
              <a:rPr lang="en-US" sz="1200" i="0" baseline="0" dirty="0" smtClean="0"/>
              <a:t>click </a:t>
            </a:r>
            <a:r>
              <a:rPr lang="en-US" sz="1200" b="1" i="0" baseline="0" dirty="0" smtClean="0"/>
              <a:t>Donut </a:t>
            </a:r>
            <a:r>
              <a:rPr lang="en-US" sz="1200" b="0" i="0" baseline="0" dirty="0" smtClean="0"/>
              <a:t>(third row, second option from the left)</a:t>
            </a:r>
            <a:r>
              <a:rPr lang="en-US" sz="1200" i="0" baseline="0" dirty="0" smtClean="0"/>
              <a:t>. On the slide, drag to draw a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Drag the yellow diamond adjustment handle to the left to decrease the width of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donut.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5.92”</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5.92”</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Outline</a:t>
            </a:r>
            <a:r>
              <a:rPr lang="en-US" sz="1200" i="0" baseline="0" dirty="0" smtClean="0"/>
              <a:t>, and then click </a:t>
            </a:r>
            <a:r>
              <a:rPr lang="en-US" sz="1200" b="1" i="0" baseline="0" dirty="0" smtClean="0"/>
              <a:t>No Outline</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Fill</a:t>
            </a:r>
            <a:r>
              <a:rPr lang="en-US" sz="1200" i="0" baseline="0" dirty="0" smtClean="0"/>
              <a:t>, and then under </a:t>
            </a:r>
            <a:r>
              <a:rPr lang="en-US" sz="1200" b="1" i="0" baseline="0" dirty="0" smtClean="0"/>
              <a:t>Theme Colors </a:t>
            </a:r>
            <a:r>
              <a:rPr lang="en-US" sz="1200" i="0" baseline="0" dirty="0" smtClean="0"/>
              <a:t>click </a:t>
            </a:r>
            <a:r>
              <a:rPr lang="en-US" sz="1200" b="1" baseline="0" dirty="0" smtClean="0">
                <a:solidFill>
                  <a:schemeClr val="accent6"/>
                </a:solidFill>
                <a:latin typeface="+mn-lt"/>
              </a:rPr>
              <a:t>Olive Green, Accent 3, Darker 25%</a:t>
            </a:r>
            <a:r>
              <a:rPr lang="en-US" sz="1200" b="0" baseline="0" dirty="0" smtClean="0">
                <a:solidFill>
                  <a:schemeClr val="accent6"/>
                </a:solidFill>
                <a:latin typeface="+mn-lt"/>
              </a:rPr>
              <a:t> (fifth row, seventh option from the left). </a:t>
            </a:r>
            <a:endParaRPr lang="en-US" sz="1200" i="0" dirty="0" smtClean="0"/>
          </a:p>
          <a:p>
            <a:pPr marL="228600" indent="-228600">
              <a:buFont typeface="+mj-lt"/>
              <a:buAutoNum type="arabicPeriod"/>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a:t>
            </a:r>
            <a:r>
              <a:rPr lang="en-US" sz="1200" b="1" i="0" baseline="0" dirty="0" smtClean="0"/>
              <a:t>Shape Effects</a:t>
            </a:r>
            <a:r>
              <a:rPr lang="en-US" sz="1200" i="0" baseline="0" dirty="0" smtClean="0"/>
              <a:t>, and then do the following:</a:t>
            </a:r>
          </a:p>
          <a:p>
            <a:pPr marL="685800" lvl="1" indent="-228600">
              <a:buFont typeface="Arial" pitchFamily="34" charset="0"/>
              <a:buChar char="•"/>
            </a:pPr>
            <a:r>
              <a:rPr lang="en-US" sz="1200" i="0" baseline="0" dirty="0" smtClean="0"/>
              <a:t>Point to </a:t>
            </a:r>
            <a:r>
              <a:rPr lang="en-US" sz="1200" b="1" i="0" baseline="0" dirty="0" smtClean="0"/>
              <a:t>Bevel</a:t>
            </a:r>
            <a:r>
              <a:rPr lang="en-US" sz="1200" i="0" baseline="0" dirty="0" smtClean="0"/>
              <a:t>, and then under </a:t>
            </a:r>
            <a:r>
              <a:rPr lang="en-US" sz="1200" b="1" i="0" baseline="0" dirty="0" smtClean="0"/>
              <a:t>Bevel</a:t>
            </a:r>
            <a:r>
              <a:rPr lang="en-US" sz="1200" i="0" baseline="0" dirty="0" smtClean="0"/>
              <a:t> click </a:t>
            </a:r>
            <a:r>
              <a:rPr lang="en-US" sz="1200" b="1" i="0" baseline="0" dirty="0" smtClean="0"/>
              <a:t>Soft Round </a:t>
            </a:r>
            <a:r>
              <a:rPr lang="en-US" sz="1200" i="0" baseline="0" dirty="0" smtClean="0"/>
              <a:t>(second row, second option from the left). </a:t>
            </a:r>
          </a:p>
          <a:p>
            <a:pPr marL="685800" lvl="1" indent="-228600">
              <a:buFont typeface="Arial" pitchFamily="34" charset="0"/>
              <a:buChar cha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dirty="0" smtClean="0">
                <a:solidFill>
                  <a:schemeClr val="tx1"/>
                </a:solidFill>
                <a:latin typeface="+mn-lt"/>
              </a:rPr>
              <a:t>Offset Diagonal Bottom Right </a:t>
            </a:r>
            <a:r>
              <a:rPr lang="en-US" sz="1200" b="0" dirty="0" smtClean="0">
                <a:solidFill>
                  <a:schemeClr val="tx1"/>
                </a:solidFill>
                <a:latin typeface="+mn-lt"/>
              </a:rPr>
              <a:t>(first</a:t>
            </a:r>
            <a:r>
              <a:rPr lang="en-US" sz="1200" b="0" baseline="0" dirty="0" smtClean="0">
                <a:solidFill>
                  <a:schemeClr val="tx1"/>
                </a:solidFill>
                <a:latin typeface="+mn-lt"/>
              </a:rPr>
              <a:t> row, first option from the left)</a:t>
            </a:r>
            <a:r>
              <a:rPr lang="en-US" sz="1200" b="0" dirty="0" smtClean="0">
                <a:solidFill>
                  <a:schemeClr val="tx1"/>
                </a:solidFill>
                <a:latin typeface="+mn-lt"/>
              </a:rPr>
              <a:t>.</a:t>
            </a:r>
          </a:p>
          <a:p>
            <a:pPr marL="685800" lvl="1" indent="-228600">
              <a:buFont typeface="Arial" pitchFamily="34" charset="0"/>
              <a:buChar char="•"/>
            </a:pPr>
            <a:endParaRPr lang="en-US" sz="1200" b="0" i="0" baseline="0" dirty="0" smtClean="0">
              <a:solidFill>
                <a:schemeClr val="tx1"/>
              </a:solidFill>
              <a:latin typeface="+mn-lt"/>
            </a:endParaRPr>
          </a:p>
          <a:p>
            <a:r>
              <a:rPr lang="en-US" sz="1200" b="0" baseline="0" dirty="0" smtClean="0">
                <a:latin typeface="+mn-lt"/>
              </a:rPr>
              <a:t>To reproduce the text on this slide, do the following:</a:t>
            </a:r>
          </a:p>
          <a:p>
            <a:endParaRPr lang="en-US" sz="1200" b="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i="0" baseline="0" dirty="0" smtClean="0"/>
              <a:t>Enter text in the text box, select the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sz="1200" b="1" baseline="0" dirty="0" smtClean="0">
                <a:latin typeface="+mn-lt"/>
              </a:rPr>
              <a:t>Consolas </a:t>
            </a:r>
            <a:r>
              <a:rPr lang="en-US" sz="1200" i="0" baseline="0" dirty="0" smtClean="0"/>
              <a:t>from the </a:t>
            </a:r>
            <a:r>
              <a:rPr lang="en-US" sz="1200" b="1" i="0" baseline="0" dirty="0" smtClean="0"/>
              <a:t>Font</a:t>
            </a:r>
            <a:r>
              <a:rPr lang="en-US" sz="1200" i="0" baseline="0" dirty="0" smtClean="0"/>
              <a:t> list, enter </a:t>
            </a:r>
            <a:r>
              <a:rPr lang="en-US" sz="1200" b="1" baseline="0" dirty="0" smtClean="0">
                <a:latin typeface="+mn-lt"/>
              </a:rPr>
              <a:t>27</a:t>
            </a:r>
            <a:r>
              <a:rPr lang="en-US" sz="1200" i="0" baseline="0" dirty="0" smtClean="0"/>
              <a:t> in the </a:t>
            </a:r>
            <a:r>
              <a:rPr lang="en-US" sz="1200" b="1" i="0" baseline="0" dirty="0" smtClean="0"/>
              <a:t>Font Size </a:t>
            </a:r>
            <a:r>
              <a:rPr lang="en-US" sz="1200" i="0" baseline="0" dirty="0" smtClean="0"/>
              <a:t>box, click the button next to </a:t>
            </a:r>
            <a:r>
              <a:rPr lang="en-US" sz="1200" b="1" i="0" baseline="0" dirty="0" smtClean="0"/>
              <a:t>Font Color</a:t>
            </a:r>
            <a:r>
              <a:rPr lang="en-US" sz="1200" i="0" baseline="0" dirty="0" smtClean="0"/>
              <a:t>, and then under </a:t>
            </a:r>
            <a:r>
              <a:rPr lang="en-US" sz="1200" b="1" i="0" baseline="0" dirty="0" smtClean="0"/>
              <a:t>Theme Colors </a:t>
            </a:r>
            <a:r>
              <a:rPr lang="en-US" sz="1200" i="0" baseline="0" dirty="0" smtClean="0"/>
              <a:t>click </a:t>
            </a:r>
            <a:r>
              <a:rPr lang="en-US" sz="1200" b="1" i="0" baseline="0" dirty="0" smtClean="0"/>
              <a:t>White, Background 1 </a:t>
            </a:r>
            <a:r>
              <a:rPr lang="en-US" sz="1200" i="0" baseline="0" dirty="0" smtClean="0"/>
              <a:t>(first row, first option from the left).</a:t>
            </a:r>
            <a:r>
              <a:rPr lang="en-US" sz="1200" b="0" baseline="0" dirty="0" smtClean="0">
                <a:latin typeface="+mn-lt"/>
              </a:rPr>
              <a:t> Tip: To enter the two bullets with the text, o</a:t>
            </a:r>
            <a:r>
              <a:rPr lang="en-US" sz="1200" baseline="0" dirty="0" smtClean="0"/>
              <a:t>n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Symbol</a:t>
            </a:r>
            <a:r>
              <a:rPr lang="en-US" sz="1200" baseline="0" dirty="0" smtClean="0"/>
              <a:t>. In the </a:t>
            </a:r>
            <a:r>
              <a:rPr lang="en-US" sz="1200" b="1" baseline="0" dirty="0" smtClean="0"/>
              <a:t>Symbol</a:t>
            </a:r>
            <a:r>
              <a:rPr lang="en-US" sz="1200" baseline="0" dirty="0" smtClean="0"/>
              <a:t> dialog box,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(normal text)</a:t>
            </a:r>
            <a:r>
              <a:rPr lang="en-US" sz="1200" kern="1200" dirty="0" smtClean="0">
                <a:solidFill>
                  <a:schemeClr val="tx1"/>
                </a:solidFill>
                <a:latin typeface="+mn-lt"/>
                <a:ea typeface="+mn-ea"/>
                <a:cs typeface="+mn-cs"/>
              </a:rPr>
              <a:t>.</a:t>
            </a:r>
            <a:endParaRPr lang="en-US" sz="1200" b="0" baseline="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Character Code </a:t>
            </a:r>
            <a:r>
              <a:rPr lang="en-US" sz="1200" kern="1200" dirty="0" smtClean="0">
                <a:solidFill>
                  <a:schemeClr val="tx1"/>
                </a:solidFill>
                <a:latin typeface="+mn-lt"/>
                <a:ea typeface="+mn-ea"/>
                <a:cs typeface="+mn-cs"/>
              </a:rPr>
              <a:t>box, enter</a:t>
            </a:r>
            <a:r>
              <a:rPr lang="en-US" sz="1200" b="1" kern="1200" dirty="0" smtClean="0">
                <a:solidFill>
                  <a:schemeClr val="tx1"/>
                </a:solidFill>
                <a:latin typeface="+mn-lt"/>
                <a:ea typeface="+mn-ea"/>
                <a:cs typeface="+mn-cs"/>
              </a:rPr>
              <a:t> 0095 </a:t>
            </a:r>
            <a:r>
              <a:rPr lang="en-US" sz="1200" kern="1200" dirty="0" smtClean="0">
                <a:solidFill>
                  <a:schemeClr val="tx1"/>
                </a:solidFill>
                <a:latin typeface="+mn-lt"/>
                <a:ea typeface="+mn-ea"/>
                <a:cs typeface="+mn-cs"/>
              </a:rPr>
              <a:t>to select </a:t>
            </a:r>
            <a:r>
              <a:rPr lang="en-US" sz="1200" b="1" kern="1200" dirty="0" smtClean="0">
                <a:solidFill>
                  <a:schemeClr val="tx1"/>
                </a:solidFill>
                <a:latin typeface="+mn-lt"/>
                <a:ea typeface="+mn-ea"/>
                <a:cs typeface="+mn-cs"/>
              </a:rPr>
              <a:t>BULLET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Insert</a:t>
            </a:r>
            <a:r>
              <a:rPr lang="en-US" sz="1200" baseline="0" dirty="0" smtClean="0"/>
              <a:t>.</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Align Text Left </a:t>
            </a:r>
            <a:r>
              <a:rPr lang="en-US" sz="1200" i="0" baseline="0" dirty="0" smtClean="0"/>
              <a:t>to align the text left in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text box.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WordArt Styles </a:t>
            </a:r>
            <a:r>
              <a:rPr lang="en-US" sz="1200" i="0" baseline="0" dirty="0" smtClean="0"/>
              <a:t>group, click </a:t>
            </a:r>
            <a:r>
              <a:rPr lang="en-US" sz="1200" b="1" i="0" baseline="0" dirty="0" smtClean="0"/>
              <a:t>Text Effects</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i="0" baseline="0" dirty="0" smtClean="0"/>
              <a:t>Offset Diagonal Bottom Right </a:t>
            </a:r>
            <a:r>
              <a:rPr lang="en-US" sz="1200" b="0" i="0" baseline="0" dirty="0" smtClean="0"/>
              <a:t>(first row, first option from the left)</a:t>
            </a:r>
            <a:r>
              <a:rPr lang="en-US" sz="1200" i="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Transform</a:t>
            </a:r>
            <a:r>
              <a:rPr lang="en-US" sz="1200" i="0" baseline="0" dirty="0" smtClean="0"/>
              <a:t>, and then under </a:t>
            </a:r>
            <a:r>
              <a:rPr lang="en-US" sz="1200" b="1" i="0" baseline="0" dirty="0" smtClean="0"/>
              <a:t>Follow Path </a:t>
            </a:r>
            <a:r>
              <a:rPr lang="en-US" sz="1200" b="0" i="0" baseline="0" dirty="0" smtClean="0"/>
              <a:t>click</a:t>
            </a:r>
            <a:r>
              <a:rPr lang="en-US" sz="1200" b="1" i="0" baseline="0" dirty="0" smtClean="0"/>
              <a:t> Circle</a:t>
            </a:r>
            <a:r>
              <a:rPr lang="en-US" sz="1200" b="0" i="0" baseline="0" dirty="0" smtClean="0"/>
              <a:t> (third option from the left)</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4.78”</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4.78”</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Drag the text box onto the donut shape so that the text wraps around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If the text does not wrap completely and evenly around the donut shape, select the text box and then do the following:</a:t>
            </a:r>
          </a:p>
          <a:p>
            <a:pPr marL="685800" lvl="1" indent="-228600">
              <a:buFont typeface="Arial" pitchFamily="34" charset="0"/>
              <a:buChar char="•"/>
            </a:pPr>
            <a:r>
              <a:rPr lang="en-US" sz="1200" b="0" baseline="0" dirty="0" smtClean="0">
                <a:solidFill>
                  <a:schemeClr val="accent6"/>
                </a:solidFill>
                <a:latin typeface="+mn-lt"/>
              </a:rPr>
              <a:t>If the text does not wrap completely around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a:t>
            </a:r>
            <a:r>
              <a:rPr lang="en-US" sz="1200" b="0" baseline="0" dirty="0" smtClean="0">
                <a:solidFill>
                  <a:schemeClr val="accent6"/>
                </a:solidFill>
                <a:latin typeface="+mn-lt"/>
              </a:rPr>
              <a:t> box, enter larger font sizes in 1-pt increments until the text is evenly spaced within the donut shape. </a:t>
            </a:r>
          </a:p>
          <a:p>
            <a:pPr marL="685800" lvl="1" indent="-228600">
              <a:buFont typeface="Arial" pitchFamily="34" charset="0"/>
              <a:buChar char="•"/>
            </a:pPr>
            <a:r>
              <a:rPr lang="en-US" sz="1200" b="0" baseline="0" dirty="0" smtClean="0">
                <a:solidFill>
                  <a:schemeClr val="accent6"/>
                </a:solidFill>
                <a:latin typeface="+mn-lt"/>
              </a:rPr>
              <a:t>If the entire line of text does not fit evenly within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 </a:t>
            </a:r>
            <a:r>
              <a:rPr lang="en-US" sz="1200" b="0" baseline="0" dirty="0" smtClean="0">
                <a:solidFill>
                  <a:schemeClr val="accent6"/>
                </a:solidFill>
                <a:latin typeface="+mn-lt"/>
              </a:rPr>
              <a:t>box, enter smaller font sizes in 1-pt increments until the text is evenly spaced within the donut shape.</a:t>
            </a:r>
          </a:p>
          <a:p>
            <a:pPr marL="685800" lvl="1" indent="-228600">
              <a:buFont typeface="Arial" pitchFamily="34" charset="0"/>
              <a:buChar char="•"/>
            </a:pPr>
            <a:r>
              <a:rPr lang="en-US" sz="1200" b="0" baseline="0" dirty="0" smtClean="0">
                <a:solidFill>
                  <a:schemeClr val="accent6"/>
                </a:solidFill>
                <a:latin typeface="+mn-lt"/>
              </a:rPr>
              <a:t>If the text does not wrap completely around or does not fit evenly within the donut shape, also try editing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On</a:t>
            </a:r>
            <a:r>
              <a:rPr lang="en-US" sz="1200" b="0" dirty="0" smtClean="0">
                <a:solidFill>
                  <a:schemeClr val="accent6"/>
                </a:solidFill>
                <a:latin typeface="+mn-lt"/>
              </a:rPr>
              <a:t> the </a:t>
            </a:r>
            <a:r>
              <a:rPr lang="en-US" sz="1200" b="1" dirty="0" smtClean="0">
                <a:solidFill>
                  <a:schemeClr val="accent6"/>
                </a:solidFill>
                <a:latin typeface="+mn-lt"/>
              </a:rPr>
              <a:t>Home</a:t>
            </a:r>
            <a:r>
              <a:rPr lang="en-US" sz="1200" b="0" dirty="0" smtClean="0">
                <a:solidFill>
                  <a:schemeClr val="accent6"/>
                </a:solidFill>
                <a:latin typeface="+mn-lt"/>
              </a:rPr>
              <a:t> tab,</a:t>
            </a:r>
            <a:r>
              <a:rPr lang="en-US" sz="1200" b="0" baseline="0" dirty="0" smtClean="0">
                <a:solidFill>
                  <a:schemeClr val="accent6"/>
                </a:solidFill>
                <a:latin typeface="+mn-lt"/>
              </a:rPr>
              <a:t> in the</a:t>
            </a:r>
            <a:r>
              <a:rPr lang="en-US" sz="1200" b="0" dirty="0" smtClean="0">
                <a:solidFill>
                  <a:schemeClr val="accent6"/>
                </a:solidFill>
                <a:latin typeface="+mn-lt"/>
              </a:rPr>
              <a:t> </a:t>
            </a:r>
            <a:r>
              <a:rPr lang="en-US" sz="1200" b="1" dirty="0" smtClean="0">
                <a:solidFill>
                  <a:schemeClr val="accent6"/>
                </a:solidFill>
                <a:latin typeface="+mn-lt"/>
              </a:rPr>
              <a:t>Font</a:t>
            </a:r>
            <a:r>
              <a:rPr lang="en-US" sz="1200" b="0" dirty="0" smtClean="0">
                <a:solidFill>
                  <a:schemeClr val="accent6"/>
                </a:solidFill>
                <a:latin typeface="+mn-lt"/>
              </a:rPr>
              <a:t> group,</a:t>
            </a:r>
            <a:r>
              <a:rPr lang="en-US" sz="1200" b="0" baseline="0" dirty="0" smtClean="0">
                <a:solidFill>
                  <a:schemeClr val="accent6"/>
                </a:solidFill>
                <a:latin typeface="+mn-lt"/>
              </a:rPr>
              <a:t> click</a:t>
            </a:r>
            <a:r>
              <a:rPr lang="en-US" sz="1200" b="0" dirty="0" smtClean="0">
                <a:solidFill>
                  <a:schemeClr val="accent6"/>
                </a:solidFill>
                <a:latin typeface="+mn-lt"/>
              </a:rPr>
              <a:t> </a:t>
            </a:r>
            <a:r>
              <a:rPr lang="en-US" sz="1200" b="1" dirty="0" smtClean="0">
                <a:solidFill>
                  <a:schemeClr val="accent6"/>
                </a:solidFill>
                <a:latin typeface="+mn-lt"/>
              </a:rPr>
              <a:t>Character</a:t>
            </a:r>
            <a:r>
              <a:rPr lang="en-US" sz="1200" b="0" dirty="0" smtClean="0">
                <a:solidFill>
                  <a:schemeClr val="accent6"/>
                </a:solidFill>
                <a:latin typeface="+mn-lt"/>
              </a:rPr>
              <a:t> </a:t>
            </a:r>
            <a:r>
              <a:rPr lang="en-US" sz="1200" b="1" dirty="0" smtClean="0">
                <a:solidFill>
                  <a:schemeClr val="accent6"/>
                </a:solidFill>
                <a:latin typeface="+mn-lt"/>
              </a:rPr>
              <a:t>Spacing</a:t>
            </a:r>
            <a:r>
              <a:rPr lang="en-US" sz="1200" b="0" dirty="0" smtClean="0">
                <a:solidFill>
                  <a:schemeClr val="accent6"/>
                </a:solidFill>
                <a:latin typeface="+mn-lt"/>
              </a:rPr>
              <a:t>,</a:t>
            </a:r>
            <a:r>
              <a:rPr lang="en-US" sz="1200" b="0" baseline="0" dirty="0" smtClean="0">
                <a:solidFill>
                  <a:schemeClr val="accent6"/>
                </a:solidFill>
                <a:latin typeface="+mn-lt"/>
              </a:rPr>
              <a:t> and then do the following:</a:t>
            </a:r>
          </a:p>
          <a:p>
            <a:pPr marL="1143000" lvl="2" indent="-228600">
              <a:buFont typeface="Arial" pitchFamily="34" charset="0"/>
              <a:buChar char="•"/>
            </a:pPr>
            <a:r>
              <a:rPr lang="en-US" sz="1200" b="0" baseline="0" dirty="0" smtClean="0">
                <a:solidFill>
                  <a:schemeClr val="accent6"/>
                </a:solidFill>
                <a:latin typeface="+mn-lt"/>
              </a:rPr>
              <a:t>To expand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Loose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Loose</a:t>
            </a:r>
            <a:r>
              <a:rPr lang="en-US" sz="1200" b="0"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To contract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Tight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Tight</a:t>
            </a:r>
            <a:r>
              <a:rPr lang="en-US" sz="1200" b="0" baseline="0" dirty="0" smtClean="0">
                <a:solidFill>
                  <a:schemeClr val="accent6"/>
                </a:solidFill>
                <a:latin typeface="+mn-lt"/>
              </a:rPr>
              <a:t>.</a:t>
            </a:r>
            <a:r>
              <a:rPr lang="en-US" sz="1200" b="1"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For more precise character spacing, click </a:t>
            </a:r>
            <a:r>
              <a:rPr lang="en-US" sz="1200" b="1" baseline="0" dirty="0" smtClean="0">
                <a:solidFill>
                  <a:schemeClr val="accent6"/>
                </a:solidFill>
                <a:latin typeface="+mn-lt"/>
              </a:rPr>
              <a:t>More Spacing</a:t>
            </a:r>
            <a:r>
              <a:rPr lang="en-US" sz="1200" b="0" baseline="0" dirty="0" smtClean="0">
                <a:solidFill>
                  <a:schemeClr val="accent6"/>
                </a:solidFill>
                <a:latin typeface="+mn-lt"/>
              </a:rPr>
              <a:t>. In the </a:t>
            </a:r>
            <a:r>
              <a:rPr lang="en-US" sz="1200" b="1" baseline="0" dirty="0" smtClean="0">
                <a:solidFill>
                  <a:schemeClr val="accent6"/>
                </a:solidFill>
                <a:latin typeface="+mn-lt"/>
              </a:rPr>
              <a:t>Font</a:t>
            </a:r>
            <a:r>
              <a:rPr lang="en-US" sz="1200" b="0" baseline="0" dirty="0" smtClean="0">
                <a:solidFill>
                  <a:schemeClr val="accent6"/>
                </a:solidFill>
                <a:latin typeface="+mn-lt"/>
              </a:rPr>
              <a:t> dialog box, on the </a:t>
            </a:r>
            <a:r>
              <a:rPr lang="en-US" sz="1200" b="1" baseline="0" dirty="0" smtClean="0">
                <a:solidFill>
                  <a:schemeClr val="accent6"/>
                </a:solidFill>
                <a:latin typeface="+mn-lt"/>
              </a:rPr>
              <a:t>Character Spacing </a:t>
            </a:r>
            <a:r>
              <a:rPr lang="en-US" sz="1200" b="0" baseline="0" dirty="0" smtClean="0">
                <a:solidFill>
                  <a:schemeClr val="accent6"/>
                </a:solidFill>
                <a:latin typeface="+mn-lt"/>
              </a:rPr>
              <a:t>tab, in the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Expanded</a:t>
            </a:r>
            <a:r>
              <a:rPr lang="en-US" sz="1200" b="0" baseline="0" dirty="0" smtClean="0">
                <a:solidFill>
                  <a:schemeClr val="accent6"/>
                </a:solidFill>
                <a:latin typeface="+mn-lt"/>
              </a:rPr>
              <a:t> or </a:t>
            </a:r>
            <a:r>
              <a:rPr lang="en-US" sz="1200" b="1" baseline="0" dirty="0" smtClean="0">
                <a:solidFill>
                  <a:schemeClr val="accent6"/>
                </a:solidFill>
                <a:latin typeface="+mn-lt"/>
              </a:rPr>
              <a:t>Condensed</a:t>
            </a:r>
            <a:r>
              <a:rPr lang="en-US" sz="1200" b="0" baseline="0" dirty="0" smtClean="0">
                <a:solidFill>
                  <a:schemeClr val="accent6"/>
                </a:solidFill>
                <a:latin typeface="+mn-lt"/>
              </a:rPr>
              <a:t>. In the </a:t>
            </a:r>
            <a:r>
              <a:rPr lang="en-US" sz="1200" b="1" baseline="0" dirty="0" smtClean="0">
                <a:solidFill>
                  <a:schemeClr val="accent6"/>
                </a:solidFill>
                <a:latin typeface="+mn-lt"/>
              </a:rPr>
              <a:t>By</a:t>
            </a:r>
            <a:r>
              <a:rPr lang="en-US" sz="1200" b="0" baseline="0" dirty="0" smtClean="0">
                <a:solidFill>
                  <a:schemeClr val="accent6"/>
                </a:solidFill>
                <a:latin typeface="+mn-lt"/>
              </a:rPr>
              <a:t> box, adjust the size by 0.1-pt increments until the text is spaced evenly.</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Press and hold SHIFT and select the text box and the donut shape.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and then click </a:t>
            </a:r>
            <a:r>
              <a:rPr lang="en-US" sz="1200" b="1" i="0" baseline="0" dirty="0" smtClean="0"/>
              <a:t>Group</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group.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to Slide</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Center</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Middle</a:t>
            </a:r>
            <a:r>
              <a:rPr lang="en-US" sz="1200" b="0" kern="1200" baseline="0" dirty="0" smtClean="0">
                <a:solidFill>
                  <a:schemeClr val="accent6"/>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sz="1200" i="0" baseline="0" dirty="0" smtClean="0"/>
          </a:p>
          <a:p>
            <a:endParaRPr lang="en-US" sz="1200" b="0" baseline="0" dirty="0" smtClean="0">
              <a:solidFill>
                <a:schemeClr val="accent6"/>
              </a:solidFill>
              <a:latin typeface="+mn-lt"/>
            </a:endParaRPr>
          </a:p>
          <a:p>
            <a:r>
              <a:rPr lang="en-US" sz="1200" baseline="0" dirty="0" smtClean="0">
                <a:latin typeface="+mn-lt"/>
              </a:rPr>
              <a:t>To reproduce the background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a:t>
            </a:r>
            <a:r>
              <a:rPr lang="en-US" sz="1200" b="1" kern="1200" baseline="0" dirty="0" smtClean="0">
                <a:solidFill>
                  <a:schemeClr val="tx1"/>
                </a:solidFill>
                <a:latin typeface="+mn-lt"/>
                <a:ea typeface="+mn-ea"/>
                <a:cs typeface="+mn-cs"/>
              </a:rPr>
              <a: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solidFill>
                  <a:schemeClr val="accent6"/>
                </a:solidFill>
                <a:latin typeface="+mn-lt"/>
              </a:rPr>
              <a:t>Aqua, Accent</a:t>
            </a:r>
            <a:r>
              <a:rPr lang="en-US" sz="1200" b="1" baseline="0" dirty="0" smtClean="0">
                <a:solidFill>
                  <a:schemeClr val="accent6"/>
                </a:solidFill>
                <a:latin typeface="+mn-lt"/>
              </a:rPr>
              <a:t> 5, Darker 25% </a:t>
            </a:r>
            <a:r>
              <a:rPr lang="en-US" sz="1200" b="0" baseline="0" dirty="0" smtClean="0">
                <a:solidFill>
                  <a:schemeClr val="accent6"/>
                </a:solidFill>
                <a:latin typeface="+mn-lt"/>
              </a:rPr>
              <a:t>(fifth row, ninth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next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Aqua, Accent 5, Darker 50%</a:t>
            </a:r>
            <a:r>
              <a:rPr lang="en-US" sz="1200" b="0" baseline="0" dirty="0" smtClean="0">
                <a:solidFill>
                  <a:schemeClr val="accent6"/>
                </a:solidFill>
                <a:latin typeface="+mn-lt"/>
              </a:rPr>
              <a:t> (sixth row, ninth option from the left). </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Black, Text 1</a:t>
            </a:r>
            <a:r>
              <a:rPr lang="en-US" sz="1200" b="0" baseline="0" dirty="0" smtClean="0">
                <a:solidFill>
                  <a:schemeClr val="accent6"/>
                </a:solidFill>
                <a:latin typeface="+mn-lt"/>
              </a:rPr>
              <a:t> (first row, second option from the left).</a:t>
            </a:r>
            <a:endParaRPr lang="en-US" sz="1200" b="0" baseline="0" dirty="0" smtClean="0">
              <a:latin typeface="+mn-lt"/>
            </a:endParaRPr>
          </a:p>
          <a:p>
            <a:pPr marL="1143000" lvl="2" indent="-228600">
              <a:buFont typeface="Arial" pitchFamily="34" charset="0"/>
              <a:buChar char="•"/>
            </a:pPr>
            <a:endParaRPr lang="en-US" sz="1400" b="0"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numCol="2" spcCol="182880">
            <a:normAutofit fontScale="47500" lnSpcReduction="20000"/>
          </a:bodyPr>
          <a:lstStyle/>
          <a:p>
            <a:r>
              <a:rPr lang="en-US" sz="1400" b="1" dirty="0" smtClean="0"/>
              <a:t>Donut</a:t>
            </a:r>
            <a:r>
              <a:rPr lang="en-US" sz="1400" b="1" baseline="0" dirty="0" smtClean="0"/>
              <a:t> with text inside</a:t>
            </a:r>
          </a:p>
          <a:p>
            <a:r>
              <a:rPr lang="en-US" sz="1400" b="0" baseline="0" dirty="0" smtClean="0"/>
              <a:t>(Intermediate)</a:t>
            </a:r>
          </a:p>
          <a:p>
            <a:endParaRPr lang="en-US" sz="1400" b="1" baseline="0" dirty="0" smtClean="0"/>
          </a:p>
          <a:p>
            <a:endParaRPr lang="en-US" sz="1400" b="1" baseline="0" dirty="0" smtClean="0"/>
          </a:p>
          <a:p>
            <a:r>
              <a:rPr lang="en-US" sz="1200" b="0" baseline="0" dirty="0" smtClean="0">
                <a:latin typeface="+mn-lt"/>
              </a:rPr>
              <a:t>To reproduce the circle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Shapes</a:t>
            </a:r>
            <a:r>
              <a:rPr lang="en-US" sz="1200" i="0" baseline="0" dirty="0" smtClean="0"/>
              <a:t>, and then under </a:t>
            </a:r>
            <a:r>
              <a:rPr lang="en-US" sz="1200" b="1" i="0" baseline="0" dirty="0" smtClean="0"/>
              <a:t>Basic Shapes </a:t>
            </a:r>
            <a:r>
              <a:rPr lang="en-US" sz="1200" i="0" baseline="0" dirty="0" smtClean="0"/>
              <a:t>click </a:t>
            </a:r>
            <a:r>
              <a:rPr lang="en-US" sz="1200" b="1" i="0" baseline="0" dirty="0" smtClean="0"/>
              <a:t>Donut </a:t>
            </a:r>
            <a:r>
              <a:rPr lang="en-US" sz="1200" b="0" i="0" baseline="0" dirty="0" smtClean="0"/>
              <a:t>(third row, second option from the left)</a:t>
            </a:r>
            <a:r>
              <a:rPr lang="en-US" sz="1200" i="0" baseline="0" dirty="0" smtClean="0"/>
              <a:t>. On the slide, drag to draw a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Drag the yellow diamond adjustment handle to the left to decrease the width of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donut.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5.92”</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5.92”</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Outline</a:t>
            </a:r>
            <a:r>
              <a:rPr lang="en-US" sz="1200" i="0" baseline="0" dirty="0" smtClean="0"/>
              <a:t>, and then click </a:t>
            </a:r>
            <a:r>
              <a:rPr lang="en-US" sz="1200" b="1" i="0" baseline="0" dirty="0" smtClean="0"/>
              <a:t>No Outline</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Fill</a:t>
            </a:r>
            <a:r>
              <a:rPr lang="en-US" sz="1200" i="0" baseline="0" dirty="0" smtClean="0"/>
              <a:t>, and then under </a:t>
            </a:r>
            <a:r>
              <a:rPr lang="en-US" sz="1200" b="1" i="0" baseline="0" dirty="0" smtClean="0"/>
              <a:t>Theme Colors </a:t>
            </a:r>
            <a:r>
              <a:rPr lang="en-US" sz="1200" i="0" baseline="0" dirty="0" smtClean="0"/>
              <a:t>click </a:t>
            </a:r>
            <a:r>
              <a:rPr lang="en-US" sz="1200" b="1" baseline="0" dirty="0" smtClean="0">
                <a:solidFill>
                  <a:schemeClr val="accent6"/>
                </a:solidFill>
                <a:latin typeface="+mn-lt"/>
              </a:rPr>
              <a:t>Olive Green, Accent 3, Darker 25%</a:t>
            </a:r>
            <a:r>
              <a:rPr lang="en-US" sz="1200" b="0" baseline="0" dirty="0" smtClean="0">
                <a:solidFill>
                  <a:schemeClr val="accent6"/>
                </a:solidFill>
                <a:latin typeface="+mn-lt"/>
              </a:rPr>
              <a:t> (fifth row, seventh option from the left). </a:t>
            </a:r>
            <a:endParaRPr lang="en-US" sz="1200" i="0" dirty="0" smtClean="0"/>
          </a:p>
          <a:p>
            <a:pPr marL="228600" indent="-228600">
              <a:buFont typeface="+mj-lt"/>
              <a:buAutoNum type="arabicPeriod"/>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a:t>
            </a:r>
            <a:r>
              <a:rPr lang="en-US" sz="1200" b="1" i="0" baseline="0" dirty="0" smtClean="0"/>
              <a:t>Shape Effects</a:t>
            </a:r>
            <a:r>
              <a:rPr lang="en-US" sz="1200" i="0" baseline="0" dirty="0" smtClean="0"/>
              <a:t>, and then do the following:</a:t>
            </a:r>
          </a:p>
          <a:p>
            <a:pPr marL="685800" lvl="1" indent="-228600">
              <a:buFont typeface="Arial" pitchFamily="34" charset="0"/>
              <a:buChar char="•"/>
            </a:pPr>
            <a:r>
              <a:rPr lang="en-US" sz="1200" i="0" baseline="0" dirty="0" smtClean="0"/>
              <a:t>Point to </a:t>
            </a:r>
            <a:r>
              <a:rPr lang="en-US" sz="1200" b="1" i="0" baseline="0" dirty="0" smtClean="0"/>
              <a:t>Bevel</a:t>
            </a:r>
            <a:r>
              <a:rPr lang="en-US" sz="1200" i="0" baseline="0" dirty="0" smtClean="0"/>
              <a:t>, and then under </a:t>
            </a:r>
            <a:r>
              <a:rPr lang="en-US" sz="1200" b="1" i="0" baseline="0" dirty="0" smtClean="0"/>
              <a:t>Bevel</a:t>
            </a:r>
            <a:r>
              <a:rPr lang="en-US" sz="1200" i="0" baseline="0" dirty="0" smtClean="0"/>
              <a:t> click </a:t>
            </a:r>
            <a:r>
              <a:rPr lang="en-US" sz="1200" b="1" i="0" baseline="0" dirty="0" smtClean="0"/>
              <a:t>Soft Round </a:t>
            </a:r>
            <a:r>
              <a:rPr lang="en-US" sz="1200" i="0" baseline="0" dirty="0" smtClean="0"/>
              <a:t>(second row, second option from the left). </a:t>
            </a:r>
          </a:p>
          <a:p>
            <a:pPr marL="685800" lvl="1" indent="-228600">
              <a:buFont typeface="Arial" pitchFamily="34" charset="0"/>
              <a:buChar cha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dirty="0" smtClean="0">
                <a:solidFill>
                  <a:schemeClr val="tx1"/>
                </a:solidFill>
                <a:latin typeface="+mn-lt"/>
              </a:rPr>
              <a:t>Offset Diagonal Bottom Right </a:t>
            </a:r>
            <a:r>
              <a:rPr lang="en-US" sz="1200" b="0" dirty="0" smtClean="0">
                <a:solidFill>
                  <a:schemeClr val="tx1"/>
                </a:solidFill>
                <a:latin typeface="+mn-lt"/>
              </a:rPr>
              <a:t>(first</a:t>
            </a:r>
            <a:r>
              <a:rPr lang="en-US" sz="1200" b="0" baseline="0" dirty="0" smtClean="0">
                <a:solidFill>
                  <a:schemeClr val="tx1"/>
                </a:solidFill>
                <a:latin typeface="+mn-lt"/>
              </a:rPr>
              <a:t> row, first option from the left)</a:t>
            </a:r>
            <a:r>
              <a:rPr lang="en-US" sz="1200" b="0" dirty="0" smtClean="0">
                <a:solidFill>
                  <a:schemeClr val="tx1"/>
                </a:solidFill>
                <a:latin typeface="+mn-lt"/>
              </a:rPr>
              <a:t>.</a:t>
            </a:r>
          </a:p>
          <a:p>
            <a:pPr marL="685800" lvl="1" indent="-228600">
              <a:buFont typeface="Arial" pitchFamily="34" charset="0"/>
              <a:buChar char="•"/>
            </a:pPr>
            <a:endParaRPr lang="en-US" sz="1200" b="0" i="0" baseline="0" dirty="0" smtClean="0">
              <a:solidFill>
                <a:schemeClr val="tx1"/>
              </a:solidFill>
              <a:latin typeface="+mn-lt"/>
            </a:endParaRPr>
          </a:p>
          <a:p>
            <a:r>
              <a:rPr lang="en-US" sz="1200" b="0" baseline="0" dirty="0" smtClean="0">
                <a:latin typeface="+mn-lt"/>
              </a:rPr>
              <a:t>To reproduce the text on this slide, do the following:</a:t>
            </a:r>
          </a:p>
          <a:p>
            <a:endParaRPr lang="en-US" sz="1200" b="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i="0" baseline="0" dirty="0" smtClean="0"/>
              <a:t>Enter text in the text box, select the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sz="1200" b="1" baseline="0" dirty="0" smtClean="0">
                <a:latin typeface="+mn-lt"/>
              </a:rPr>
              <a:t>Consolas </a:t>
            </a:r>
            <a:r>
              <a:rPr lang="en-US" sz="1200" i="0" baseline="0" dirty="0" smtClean="0"/>
              <a:t>from the </a:t>
            </a:r>
            <a:r>
              <a:rPr lang="en-US" sz="1200" b="1" i="0" baseline="0" dirty="0" smtClean="0"/>
              <a:t>Font</a:t>
            </a:r>
            <a:r>
              <a:rPr lang="en-US" sz="1200" i="0" baseline="0" dirty="0" smtClean="0"/>
              <a:t> list, enter </a:t>
            </a:r>
            <a:r>
              <a:rPr lang="en-US" sz="1200" b="1" baseline="0" dirty="0" smtClean="0">
                <a:latin typeface="+mn-lt"/>
              </a:rPr>
              <a:t>27</a:t>
            </a:r>
            <a:r>
              <a:rPr lang="en-US" sz="1200" i="0" baseline="0" dirty="0" smtClean="0"/>
              <a:t> in the </a:t>
            </a:r>
            <a:r>
              <a:rPr lang="en-US" sz="1200" b="1" i="0" baseline="0" dirty="0" smtClean="0"/>
              <a:t>Font Size </a:t>
            </a:r>
            <a:r>
              <a:rPr lang="en-US" sz="1200" i="0" baseline="0" dirty="0" smtClean="0"/>
              <a:t>box, click the button next to </a:t>
            </a:r>
            <a:r>
              <a:rPr lang="en-US" sz="1200" b="1" i="0" baseline="0" dirty="0" smtClean="0"/>
              <a:t>Font Color</a:t>
            </a:r>
            <a:r>
              <a:rPr lang="en-US" sz="1200" i="0" baseline="0" dirty="0" smtClean="0"/>
              <a:t>, and then under </a:t>
            </a:r>
            <a:r>
              <a:rPr lang="en-US" sz="1200" b="1" i="0" baseline="0" dirty="0" smtClean="0"/>
              <a:t>Theme Colors </a:t>
            </a:r>
            <a:r>
              <a:rPr lang="en-US" sz="1200" i="0" baseline="0" dirty="0" smtClean="0"/>
              <a:t>click </a:t>
            </a:r>
            <a:r>
              <a:rPr lang="en-US" sz="1200" b="1" i="0" baseline="0" dirty="0" smtClean="0"/>
              <a:t>White, Background 1 </a:t>
            </a:r>
            <a:r>
              <a:rPr lang="en-US" sz="1200" i="0" baseline="0" dirty="0" smtClean="0"/>
              <a:t>(first row, first option from the left).</a:t>
            </a:r>
            <a:r>
              <a:rPr lang="en-US" sz="1200" b="0" baseline="0" dirty="0" smtClean="0">
                <a:latin typeface="+mn-lt"/>
              </a:rPr>
              <a:t> Tip: To enter the two bullets with the text, o</a:t>
            </a:r>
            <a:r>
              <a:rPr lang="en-US" sz="1200" baseline="0" dirty="0" smtClean="0"/>
              <a:t>n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Symbol</a:t>
            </a:r>
            <a:r>
              <a:rPr lang="en-US" sz="1200" baseline="0" dirty="0" smtClean="0"/>
              <a:t>. In the </a:t>
            </a:r>
            <a:r>
              <a:rPr lang="en-US" sz="1200" b="1" baseline="0" dirty="0" smtClean="0"/>
              <a:t>Symbol</a:t>
            </a:r>
            <a:r>
              <a:rPr lang="en-US" sz="1200" baseline="0" dirty="0" smtClean="0"/>
              <a:t> dialog box,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(normal text)</a:t>
            </a:r>
            <a:r>
              <a:rPr lang="en-US" sz="1200" kern="1200" dirty="0" smtClean="0">
                <a:solidFill>
                  <a:schemeClr val="tx1"/>
                </a:solidFill>
                <a:latin typeface="+mn-lt"/>
                <a:ea typeface="+mn-ea"/>
                <a:cs typeface="+mn-cs"/>
              </a:rPr>
              <a:t>.</a:t>
            </a:r>
            <a:endParaRPr lang="en-US" sz="1200" b="0" baseline="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Character Code </a:t>
            </a:r>
            <a:r>
              <a:rPr lang="en-US" sz="1200" kern="1200" dirty="0" smtClean="0">
                <a:solidFill>
                  <a:schemeClr val="tx1"/>
                </a:solidFill>
                <a:latin typeface="+mn-lt"/>
                <a:ea typeface="+mn-ea"/>
                <a:cs typeface="+mn-cs"/>
              </a:rPr>
              <a:t>box, enter</a:t>
            </a:r>
            <a:r>
              <a:rPr lang="en-US" sz="1200" b="1" kern="1200" dirty="0" smtClean="0">
                <a:solidFill>
                  <a:schemeClr val="tx1"/>
                </a:solidFill>
                <a:latin typeface="+mn-lt"/>
                <a:ea typeface="+mn-ea"/>
                <a:cs typeface="+mn-cs"/>
              </a:rPr>
              <a:t> 0095 </a:t>
            </a:r>
            <a:r>
              <a:rPr lang="en-US" sz="1200" kern="1200" dirty="0" smtClean="0">
                <a:solidFill>
                  <a:schemeClr val="tx1"/>
                </a:solidFill>
                <a:latin typeface="+mn-lt"/>
                <a:ea typeface="+mn-ea"/>
                <a:cs typeface="+mn-cs"/>
              </a:rPr>
              <a:t>to select </a:t>
            </a:r>
            <a:r>
              <a:rPr lang="en-US" sz="1200" b="1" kern="1200" dirty="0" smtClean="0">
                <a:solidFill>
                  <a:schemeClr val="tx1"/>
                </a:solidFill>
                <a:latin typeface="+mn-lt"/>
                <a:ea typeface="+mn-ea"/>
                <a:cs typeface="+mn-cs"/>
              </a:rPr>
              <a:t>BULLET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Insert</a:t>
            </a:r>
            <a:r>
              <a:rPr lang="en-US" sz="1200" baseline="0" dirty="0" smtClean="0"/>
              <a:t>.</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Align Text Left </a:t>
            </a:r>
            <a:r>
              <a:rPr lang="en-US" sz="1200" i="0" baseline="0" dirty="0" smtClean="0"/>
              <a:t>to align the text left in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text box.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WordArt Styles </a:t>
            </a:r>
            <a:r>
              <a:rPr lang="en-US" sz="1200" i="0" baseline="0" dirty="0" smtClean="0"/>
              <a:t>group, click </a:t>
            </a:r>
            <a:r>
              <a:rPr lang="en-US" sz="1200" b="1" i="0" baseline="0" dirty="0" smtClean="0"/>
              <a:t>Text Effects</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i="0" baseline="0" dirty="0" smtClean="0"/>
              <a:t>Offset Diagonal Bottom Right </a:t>
            </a:r>
            <a:r>
              <a:rPr lang="en-US" sz="1200" b="0" i="0" baseline="0" dirty="0" smtClean="0"/>
              <a:t>(first row, first option from the left)</a:t>
            </a:r>
            <a:r>
              <a:rPr lang="en-US" sz="1200" i="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Transform</a:t>
            </a:r>
            <a:r>
              <a:rPr lang="en-US" sz="1200" i="0" baseline="0" dirty="0" smtClean="0"/>
              <a:t>, and then under </a:t>
            </a:r>
            <a:r>
              <a:rPr lang="en-US" sz="1200" b="1" i="0" baseline="0" dirty="0" smtClean="0"/>
              <a:t>Follow Path </a:t>
            </a:r>
            <a:r>
              <a:rPr lang="en-US" sz="1200" b="0" i="0" baseline="0" dirty="0" smtClean="0"/>
              <a:t>click</a:t>
            </a:r>
            <a:r>
              <a:rPr lang="en-US" sz="1200" b="1" i="0" baseline="0" dirty="0" smtClean="0"/>
              <a:t> Circle</a:t>
            </a:r>
            <a:r>
              <a:rPr lang="en-US" sz="1200" b="0" i="0" baseline="0" dirty="0" smtClean="0"/>
              <a:t> (third option from the left)</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4.78”</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4.78”</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Drag the text box onto the donut shape so that the text wraps around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If the text does not wrap completely and evenly around the donut shape, select the text box and then do the following:</a:t>
            </a:r>
          </a:p>
          <a:p>
            <a:pPr marL="685800" lvl="1" indent="-228600">
              <a:buFont typeface="Arial" pitchFamily="34" charset="0"/>
              <a:buChar char="•"/>
            </a:pPr>
            <a:r>
              <a:rPr lang="en-US" sz="1200" b="0" baseline="0" dirty="0" smtClean="0">
                <a:solidFill>
                  <a:schemeClr val="accent6"/>
                </a:solidFill>
                <a:latin typeface="+mn-lt"/>
              </a:rPr>
              <a:t>If the text does not wrap completely around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a:t>
            </a:r>
            <a:r>
              <a:rPr lang="en-US" sz="1200" b="0" baseline="0" dirty="0" smtClean="0">
                <a:solidFill>
                  <a:schemeClr val="accent6"/>
                </a:solidFill>
                <a:latin typeface="+mn-lt"/>
              </a:rPr>
              <a:t> box, enter larger font sizes in 1-pt increments until the text is evenly spaced within the donut shape. </a:t>
            </a:r>
          </a:p>
          <a:p>
            <a:pPr marL="685800" lvl="1" indent="-228600">
              <a:buFont typeface="Arial" pitchFamily="34" charset="0"/>
              <a:buChar char="•"/>
            </a:pPr>
            <a:r>
              <a:rPr lang="en-US" sz="1200" b="0" baseline="0" dirty="0" smtClean="0">
                <a:solidFill>
                  <a:schemeClr val="accent6"/>
                </a:solidFill>
                <a:latin typeface="+mn-lt"/>
              </a:rPr>
              <a:t>If the entire line of text does not fit evenly within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 </a:t>
            </a:r>
            <a:r>
              <a:rPr lang="en-US" sz="1200" b="0" baseline="0" dirty="0" smtClean="0">
                <a:solidFill>
                  <a:schemeClr val="accent6"/>
                </a:solidFill>
                <a:latin typeface="+mn-lt"/>
              </a:rPr>
              <a:t>box, enter smaller font sizes in 1-pt increments until the text is evenly spaced within the donut shape.</a:t>
            </a:r>
          </a:p>
          <a:p>
            <a:pPr marL="685800" lvl="1" indent="-228600">
              <a:buFont typeface="Arial" pitchFamily="34" charset="0"/>
              <a:buChar char="•"/>
            </a:pPr>
            <a:r>
              <a:rPr lang="en-US" sz="1200" b="0" baseline="0" dirty="0" smtClean="0">
                <a:solidFill>
                  <a:schemeClr val="accent6"/>
                </a:solidFill>
                <a:latin typeface="+mn-lt"/>
              </a:rPr>
              <a:t>If the text does not wrap completely around or does not fit evenly within the donut shape, also try editing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On</a:t>
            </a:r>
            <a:r>
              <a:rPr lang="en-US" sz="1200" b="0" dirty="0" smtClean="0">
                <a:solidFill>
                  <a:schemeClr val="accent6"/>
                </a:solidFill>
                <a:latin typeface="+mn-lt"/>
              </a:rPr>
              <a:t> the </a:t>
            </a:r>
            <a:r>
              <a:rPr lang="en-US" sz="1200" b="1" dirty="0" smtClean="0">
                <a:solidFill>
                  <a:schemeClr val="accent6"/>
                </a:solidFill>
                <a:latin typeface="+mn-lt"/>
              </a:rPr>
              <a:t>Home</a:t>
            </a:r>
            <a:r>
              <a:rPr lang="en-US" sz="1200" b="0" dirty="0" smtClean="0">
                <a:solidFill>
                  <a:schemeClr val="accent6"/>
                </a:solidFill>
                <a:latin typeface="+mn-lt"/>
              </a:rPr>
              <a:t> tab,</a:t>
            </a:r>
            <a:r>
              <a:rPr lang="en-US" sz="1200" b="0" baseline="0" dirty="0" smtClean="0">
                <a:solidFill>
                  <a:schemeClr val="accent6"/>
                </a:solidFill>
                <a:latin typeface="+mn-lt"/>
              </a:rPr>
              <a:t> in the</a:t>
            </a:r>
            <a:r>
              <a:rPr lang="en-US" sz="1200" b="0" dirty="0" smtClean="0">
                <a:solidFill>
                  <a:schemeClr val="accent6"/>
                </a:solidFill>
                <a:latin typeface="+mn-lt"/>
              </a:rPr>
              <a:t> </a:t>
            </a:r>
            <a:r>
              <a:rPr lang="en-US" sz="1200" b="1" dirty="0" smtClean="0">
                <a:solidFill>
                  <a:schemeClr val="accent6"/>
                </a:solidFill>
                <a:latin typeface="+mn-lt"/>
              </a:rPr>
              <a:t>Font</a:t>
            </a:r>
            <a:r>
              <a:rPr lang="en-US" sz="1200" b="0" dirty="0" smtClean="0">
                <a:solidFill>
                  <a:schemeClr val="accent6"/>
                </a:solidFill>
                <a:latin typeface="+mn-lt"/>
              </a:rPr>
              <a:t> group,</a:t>
            </a:r>
            <a:r>
              <a:rPr lang="en-US" sz="1200" b="0" baseline="0" dirty="0" smtClean="0">
                <a:solidFill>
                  <a:schemeClr val="accent6"/>
                </a:solidFill>
                <a:latin typeface="+mn-lt"/>
              </a:rPr>
              <a:t> click</a:t>
            </a:r>
            <a:r>
              <a:rPr lang="en-US" sz="1200" b="0" dirty="0" smtClean="0">
                <a:solidFill>
                  <a:schemeClr val="accent6"/>
                </a:solidFill>
                <a:latin typeface="+mn-lt"/>
              </a:rPr>
              <a:t> </a:t>
            </a:r>
            <a:r>
              <a:rPr lang="en-US" sz="1200" b="1" dirty="0" smtClean="0">
                <a:solidFill>
                  <a:schemeClr val="accent6"/>
                </a:solidFill>
                <a:latin typeface="+mn-lt"/>
              </a:rPr>
              <a:t>Character</a:t>
            </a:r>
            <a:r>
              <a:rPr lang="en-US" sz="1200" b="0" dirty="0" smtClean="0">
                <a:solidFill>
                  <a:schemeClr val="accent6"/>
                </a:solidFill>
                <a:latin typeface="+mn-lt"/>
              </a:rPr>
              <a:t> </a:t>
            </a:r>
            <a:r>
              <a:rPr lang="en-US" sz="1200" b="1" dirty="0" smtClean="0">
                <a:solidFill>
                  <a:schemeClr val="accent6"/>
                </a:solidFill>
                <a:latin typeface="+mn-lt"/>
              </a:rPr>
              <a:t>Spacing</a:t>
            </a:r>
            <a:r>
              <a:rPr lang="en-US" sz="1200" b="0" dirty="0" smtClean="0">
                <a:solidFill>
                  <a:schemeClr val="accent6"/>
                </a:solidFill>
                <a:latin typeface="+mn-lt"/>
              </a:rPr>
              <a:t>,</a:t>
            </a:r>
            <a:r>
              <a:rPr lang="en-US" sz="1200" b="0" baseline="0" dirty="0" smtClean="0">
                <a:solidFill>
                  <a:schemeClr val="accent6"/>
                </a:solidFill>
                <a:latin typeface="+mn-lt"/>
              </a:rPr>
              <a:t> and then do the following:</a:t>
            </a:r>
          </a:p>
          <a:p>
            <a:pPr marL="1143000" lvl="2" indent="-228600">
              <a:buFont typeface="Arial" pitchFamily="34" charset="0"/>
              <a:buChar char="•"/>
            </a:pPr>
            <a:r>
              <a:rPr lang="en-US" sz="1200" b="0" baseline="0" dirty="0" smtClean="0">
                <a:solidFill>
                  <a:schemeClr val="accent6"/>
                </a:solidFill>
                <a:latin typeface="+mn-lt"/>
              </a:rPr>
              <a:t>To expand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Loose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Loose</a:t>
            </a:r>
            <a:r>
              <a:rPr lang="en-US" sz="1200" b="0"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To contract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Tight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Tight</a:t>
            </a:r>
            <a:r>
              <a:rPr lang="en-US" sz="1200" b="0" baseline="0" dirty="0" smtClean="0">
                <a:solidFill>
                  <a:schemeClr val="accent6"/>
                </a:solidFill>
                <a:latin typeface="+mn-lt"/>
              </a:rPr>
              <a:t>.</a:t>
            </a:r>
            <a:r>
              <a:rPr lang="en-US" sz="1200" b="1"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For more precise character spacing, click </a:t>
            </a:r>
            <a:r>
              <a:rPr lang="en-US" sz="1200" b="1" baseline="0" dirty="0" smtClean="0">
                <a:solidFill>
                  <a:schemeClr val="accent6"/>
                </a:solidFill>
                <a:latin typeface="+mn-lt"/>
              </a:rPr>
              <a:t>More Spacing</a:t>
            </a:r>
            <a:r>
              <a:rPr lang="en-US" sz="1200" b="0" baseline="0" dirty="0" smtClean="0">
                <a:solidFill>
                  <a:schemeClr val="accent6"/>
                </a:solidFill>
                <a:latin typeface="+mn-lt"/>
              </a:rPr>
              <a:t>. In the </a:t>
            </a:r>
            <a:r>
              <a:rPr lang="en-US" sz="1200" b="1" baseline="0" dirty="0" smtClean="0">
                <a:solidFill>
                  <a:schemeClr val="accent6"/>
                </a:solidFill>
                <a:latin typeface="+mn-lt"/>
              </a:rPr>
              <a:t>Font</a:t>
            </a:r>
            <a:r>
              <a:rPr lang="en-US" sz="1200" b="0" baseline="0" dirty="0" smtClean="0">
                <a:solidFill>
                  <a:schemeClr val="accent6"/>
                </a:solidFill>
                <a:latin typeface="+mn-lt"/>
              </a:rPr>
              <a:t> dialog box, on the </a:t>
            </a:r>
            <a:r>
              <a:rPr lang="en-US" sz="1200" b="1" baseline="0" dirty="0" smtClean="0">
                <a:solidFill>
                  <a:schemeClr val="accent6"/>
                </a:solidFill>
                <a:latin typeface="+mn-lt"/>
              </a:rPr>
              <a:t>Character Spacing </a:t>
            </a:r>
            <a:r>
              <a:rPr lang="en-US" sz="1200" b="0" baseline="0" dirty="0" smtClean="0">
                <a:solidFill>
                  <a:schemeClr val="accent6"/>
                </a:solidFill>
                <a:latin typeface="+mn-lt"/>
              </a:rPr>
              <a:t>tab, in the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Expanded</a:t>
            </a:r>
            <a:r>
              <a:rPr lang="en-US" sz="1200" b="0" baseline="0" dirty="0" smtClean="0">
                <a:solidFill>
                  <a:schemeClr val="accent6"/>
                </a:solidFill>
                <a:latin typeface="+mn-lt"/>
              </a:rPr>
              <a:t> or </a:t>
            </a:r>
            <a:r>
              <a:rPr lang="en-US" sz="1200" b="1" baseline="0" dirty="0" smtClean="0">
                <a:solidFill>
                  <a:schemeClr val="accent6"/>
                </a:solidFill>
                <a:latin typeface="+mn-lt"/>
              </a:rPr>
              <a:t>Condensed</a:t>
            </a:r>
            <a:r>
              <a:rPr lang="en-US" sz="1200" b="0" baseline="0" dirty="0" smtClean="0">
                <a:solidFill>
                  <a:schemeClr val="accent6"/>
                </a:solidFill>
                <a:latin typeface="+mn-lt"/>
              </a:rPr>
              <a:t>. In the </a:t>
            </a:r>
            <a:r>
              <a:rPr lang="en-US" sz="1200" b="1" baseline="0" dirty="0" smtClean="0">
                <a:solidFill>
                  <a:schemeClr val="accent6"/>
                </a:solidFill>
                <a:latin typeface="+mn-lt"/>
              </a:rPr>
              <a:t>By</a:t>
            </a:r>
            <a:r>
              <a:rPr lang="en-US" sz="1200" b="0" baseline="0" dirty="0" smtClean="0">
                <a:solidFill>
                  <a:schemeClr val="accent6"/>
                </a:solidFill>
                <a:latin typeface="+mn-lt"/>
              </a:rPr>
              <a:t> box, adjust the size by 0.1-pt increments until the text is spaced evenly.</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Press and hold SHIFT and select the text box and the donut shape.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and then click </a:t>
            </a:r>
            <a:r>
              <a:rPr lang="en-US" sz="1200" b="1" i="0" baseline="0" dirty="0" smtClean="0"/>
              <a:t>Group</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group.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to Slide</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Center</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Middle</a:t>
            </a:r>
            <a:r>
              <a:rPr lang="en-US" sz="1200" b="0" kern="1200" baseline="0" dirty="0" smtClean="0">
                <a:solidFill>
                  <a:schemeClr val="accent6"/>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sz="1200" i="0" baseline="0" dirty="0" smtClean="0"/>
          </a:p>
          <a:p>
            <a:endParaRPr lang="en-US" sz="1200" b="0" baseline="0" dirty="0" smtClean="0">
              <a:solidFill>
                <a:schemeClr val="accent6"/>
              </a:solidFill>
              <a:latin typeface="+mn-lt"/>
            </a:endParaRPr>
          </a:p>
          <a:p>
            <a:r>
              <a:rPr lang="en-US" sz="1200" baseline="0" dirty="0" smtClean="0">
                <a:latin typeface="+mn-lt"/>
              </a:rPr>
              <a:t>To reproduce the background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a:t>
            </a:r>
            <a:r>
              <a:rPr lang="en-US" sz="1200" b="1" kern="1200" baseline="0" dirty="0" smtClean="0">
                <a:solidFill>
                  <a:schemeClr val="tx1"/>
                </a:solidFill>
                <a:latin typeface="+mn-lt"/>
                <a:ea typeface="+mn-ea"/>
                <a:cs typeface="+mn-cs"/>
              </a:rPr>
              <a: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solidFill>
                  <a:schemeClr val="accent6"/>
                </a:solidFill>
                <a:latin typeface="+mn-lt"/>
              </a:rPr>
              <a:t>Aqua, Accent</a:t>
            </a:r>
            <a:r>
              <a:rPr lang="en-US" sz="1200" b="1" baseline="0" dirty="0" smtClean="0">
                <a:solidFill>
                  <a:schemeClr val="accent6"/>
                </a:solidFill>
                <a:latin typeface="+mn-lt"/>
              </a:rPr>
              <a:t> 5, Darker 25% </a:t>
            </a:r>
            <a:r>
              <a:rPr lang="en-US" sz="1200" b="0" baseline="0" dirty="0" smtClean="0">
                <a:solidFill>
                  <a:schemeClr val="accent6"/>
                </a:solidFill>
                <a:latin typeface="+mn-lt"/>
              </a:rPr>
              <a:t>(fifth row, ninth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next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Aqua, Accent 5, Darker 50%</a:t>
            </a:r>
            <a:r>
              <a:rPr lang="en-US" sz="1200" b="0" baseline="0" dirty="0" smtClean="0">
                <a:solidFill>
                  <a:schemeClr val="accent6"/>
                </a:solidFill>
                <a:latin typeface="+mn-lt"/>
              </a:rPr>
              <a:t> (sixth row, ninth option from the left). </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Black, Text 1</a:t>
            </a:r>
            <a:r>
              <a:rPr lang="en-US" sz="1200" b="0" baseline="0" dirty="0" smtClean="0">
                <a:solidFill>
                  <a:schemeClr val="accent6"/>
                </a:solidFill>
                <a:latin typeface="+mn-lt"/>
              </a:rPr>
              <a:t> (first row, second option from the left).</a:t>
            </a:r>
            <a:endParaRPr lang="en-US" sz="1200" b="0" baseline="0" dirty="0" smtClean="0">
              <a:latin typeface="+mn-lt"/>
            </a:endParaRPr>
          </a:p>
          <a:p>
            <a:pPr marL="1143000" lvl="2" indent="-228600">
              <a:buFont typeface="Arial" pitchFamily="34" charset="0"/>
              <a:buChar char="•"/>
            </a:pPr>
            <a:endParaRPr lang="en-US" sz="1400" b="0"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numCol="2" spcCol="182880">
            <a:normAutofit fontScale="47500" lnSpcReduction="20000"/>
          </a:bodyPr>
          <a:lstStyle/>
          <a:p>
            <a:r>
              <a:rPr lang="en-US" sz="1400" b="1" dirty="0" smtClean="0"/>
              <a:t>Donut</a:t>
            </a:r>
            <a:r>
              <a:rPr lang="en-US" sz="1400" b="1" baseline="0" dirty="0" smtClean="0"/>
              <a:t> with text inside</a:t>
            </a:r>
          </a:p>
          <a:p>
            <a:r>
              <a:rPr lang="en-US" sz="1400" b="0" baseline="0" dirty="0" smtClean="0"/>
              <a:t>(Intermediate)</a:t>
            </a:r>
          </a:p>
          <a:p>
            <a:endParaRPr lang="en-US" sz="1400" b="1" baseline="0" dirty="0" smtClean="0"/>
          </a:p>
          <a:p>
            <a:endParaRPr lang="en-US" sz="1400" b="1" baseline="0" dirty="0" smtClean="0"/>
          </a:p>
          <a:p>
            <a:r>
              <a:rPr lang="en-US" sz="1200" b="0" baseline="0" dirty="0" smtClean="0">
                <a:latin typeface="+mn-lt"/>
              </a:rPr>
              <a:t>To reproduce the circle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Shapes</a:t>
            </a:r>
            <a:r>
              <a:rPr lang="en-US" sz="1200" i="0" baseline="0" dirty="0" smtClean="0"/>
              <a:t>, and then under </a:t>
            </a:r>
            <a:r>
              <a:rPr lang="en-US" sz="1200" b="1" i="0" baseline="0" dirty="0" smtClean="0"/>
              <a:t>Basic Shapes </a:t>
            </a:r>
            <a:r>
              <a:rPr lang="en-US" sz="1200" i="0" baseline="0" dirty="0" smtClean="0"/>
              <a:t>click </a:t>
            </a:r>
            <a:r>
              <a:rPr lang="en-US" sz="1200" b="1" i="0" baseline="0" dirty="0" smtClean="0"/>
              <a:t>Donut </a:t>
            </a:r>
            <a:r>
              <a:rPr lang="en-US" sz="1200" b="0" i="0" baseline="0" dirty="0" smtClean="0"/>
              <a:t>(third row, second option from the left)</a:t>
            </a:r>
            <a:r>
              <a:rPr lang="en-US" sz="1200" i="0" baseline="0" dirty="0" smtClean="0"/>
              <a:t>. On the slide, drag to draw a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Drag the yellow diamond adjustment handle to the left to decrease the width of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donut.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5.92”</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5.92”</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Outline</a:t>
            </a:r>
            <a:r>
              <a:rPr lang="en-US" sz="1200" i="0" baseline="0" dirty="0" smtClean="0"/>
              <a:t>, and then click </a:t>
            </a:r>
            <a:r>
              <a:rPr lang="en-US" sz="1200" b="1" i="0" baseline="0" dirty="0" smtClean="0"/>
              <a:t>No Outline</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Fill</a:t>
            </a:r>
            <a:r>
              <a:rPr lang="en-US" sz="1200" i="0" baseline="0" dirty="0" smtClean="0"/>
              <a:t>, and then under </a:t>
            </a:r>
            <a:r>
              <a:rPr lang="en-US" sz="1200" b="1" i="0" baseline="0" dirty="0" smtClean="0"/>
              <a:t>Theme Colors </a:t>
            </a:r>
            <a:r>
              <a:rPr lang="en-US" sz="1200" i="0" baseline="0" dirty="0" smtClean="0"/>
              <a:t>click </a:t>
            </a:r>
            <a:r>
              <a:rPr lang="en-US" sz="1200" b="1" baseline="0" dirty="0" smtClean="0">
                <a:solidFill>
                  <a:schemeClr val="accent6"/>
                </a:solidFill>
                <a:latin typeface="+mn-lt"/>
              </a:rPr>
              <a:t>Olive Green, Accent 3, Darker 25%</a:t>
            </a:r>
            <a:r>
              <a:rPr lang="en-US" sz="1200" b="0" baseline="0" dirty="0" smtClean="0">
                <a:solidFill>
                  <a:schemeClr val="accent6"/>
                </a:solidFill>
                <a:latin typeface="+mn-lt"/>
              </a:rPr>
              <a:t> (fifth row, seventh option from the left). </a:t>
            </a:r>
            <a:endParaRPr lang="en-US" sz="1200" i="0" dirty="0" smtClean="0"/>
          </a:p>
          <a:p>
            <a:pPr marL="228600" indent="-228600">
              <a:buFont typeface="+mj-lt"/>
              <a:buAutoNum type="arabicPeriod"/>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a:t>
            </a:r>
            <a:r>
              <a:rPr lang="en-US" sz="1200" b="1" i="0" baseline="0" dirty="0" smtClean="0"/>
              <a:t>Shape Effects</a:t>
            </a:r>
            <a:r>
              <a:rPr lang="en-US" sz="1200" i="0" baseline="0" dirty="0" smtClean="0"/>
              <a:t>, and then do the following:</a:t>
            </a:r>
          </a:p>
          <a:p>
            <a:pPr marL="685800" lvl="1" indent="-228600">
              <a:buFont typeface="Arial" pitchFamily="34" charset="0"/>
              <a:buChar char="•"/>
            </a:pPr>
            <a:r>
              <a:rPr lang="en-US" sz="1200" i="0" baseline="0" dirty="0" smtClean="0"/>
              <a:t>Point to </a:t>
            </a:r>
            <a:r>
              <a:rPr lang="en-US" sz="1200" b="1" i="0" baseline="0" dirty="0" smtClean="0"/>
              <a:t>Bevel</a:t>
            </a:r>
            <a:r>
              <a:rPr lang="en-US" sz="1200" i="0" baseline="0" dirty="0" smtClean="0"/>
              <a:t>, and then under </a:t>
            </a:r>
            <a:r>
              <a:rPr lang="en-US" sz="1200" b="1" i="0" baseline="0" dirty="0" smtClean="0"/>
              <a:t>Bevel</a:t>
            </a:r>
            <a:r>
              <a:rPr lang="en-US" sz="1200" i="0" baseline="0" dirty="0" smtClean="0"/>
              <a:t> click </a:t>
            </a:r>
            <a:r>
              <a:rPr lang="en-US" sz="1200" b="1" i="0" baseline="0" dirty="0" smtClean="0"/>
              <a:t>Soft Round </a:t>
            </a:r>
            <a:r>
              <a:rPr lang="en-US" sz="1200" i="0" baseline="0" dirty="0" smtClean="0"/>
              <a:t>(second row, second option from the left). </a:t>
            </a:r>
          </a:p>
          <a:p>
            <a:pPr marL="685800" lvl="1" indent="-228600">
              <a:buFont typeface="Arial" pitchFamily="34" charset="0"/>
              <a:buChar cha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dirty="0" smtClean="0">
                <a:solidFill>
                  <a:schemeClr val="tx1"/>
                </a:solidFill>
                <a:latin typeface="+mn-lt"/>
              </a:rPr>
              <a:t>Offset Diagonal Bottom Right </a:t>
            </a:r>
            <a:r>
              <a:rPr lang="en-US" sz="1200" b="0" dirty="0" smtClean="0">
                <a:solidFill>
                  <a:schemeClr val="tx1"/>
                </a:solidFill>
                <a:latin typeface="+mn-lt"/>
              </a:rPr>
              <a:t>(first</a:t>
            </a:r>
            <a:r>
              <a:rPr lang="en-US" sz="1200" b="0" baseline="0" dirty="0" smtClean="0">
                <a:solidFill>
                  <a:schemeClr val="tx1"/>
                </a:solidFill>
                <a:latin typeface="+mn-lt"/>
              </a:rPr>
              <a:t> row, first option from the left)</a:t>
            </a:r>
            <a:r>
              <a:rPr lang="en-US" sz="1200" b="0" dirty="0" smtClean="0">
                <a:solidFill>
                  <a:schemeClr val="tx1"/>
                </a:solidFill>
                <a:latin typeface="+mn-lt"/>
              </a:rPr>
              <a:t>.</a:t>
            </a:r>
          </a:p>
          <a:p>
            <a:pPr marL="685800" lvl="1" indent="-228600">
              <a:buFont typeface="Arial" pitchFamily="34" charset="0"/>
              <a:buChar char="•"/>
            </a:pPr>
            <a:endParaRPr lang="en-US" sz="1200" b="0" i="0" baseline="0" dirty="0" smtClean="0">
              <a:solidFill>
                <a:schemeClr val="tx1"/>
              </a:solidFill>
              <a:latin typeface="+mn-lt"/>
            </a:endParaRPr>
          </a:p>
          <a:p>
            <a:r>
              <a:rPr lang="en-US" sz="1200" b="0" baseline="0" dirty="0" smtClean="0">
                <a:latin typeface="+mn-lt"/>
              </a:rPr>
              <a:t>To reproduce the text on this slide, do the following:</a:t>
            </a:r>
          </a:p>
          <a:p>
            <a:endParaRPr lang="en-US" sz="1200" b="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i="0" baseline="0" dirty="0" smtClean="0"/>
              <a:t>Enter text in the text box, select the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sz="1200" b="1" baseline="0" dirty="0" smtClean="0">
                <a:latin typeface="+mn-lt"/>
              </a:rPr>
              <a:t>Consolas </a:t>
            </a:r>
            <a:r>
              <a:rPr lang="en-US" sz="1200" i="0" baseline="0" dirty="0" smtClean="0"/>
              <a:t>from the </a:t>
            </a:r>
            <a:r>
              <a:rPr lang="en-US" sz="1200" b="1" i="0" baseline="0" dirty="0" smtClean="0"/>
              <a:t>Font</a:t>
            </a:r>
            <a:r>
              <a:rPr lang="en-US" sz="1200" i="0" baseline="0" dirty="0" smtClean="0"/>
              <a:t> list, enter </a:t>
            </a:r>
            <a:r>
              <a:rPr lang="en-US" sz="1200" b="1" baseline="0" dirty="0" smtClean="0">
                <a:latin typeface="+mn-lt"/>
              </a:rPr>
              <a:t>27</a:t>
            </a:r>
            <a:r>
              <a:rPr lang="en-US" sz="1200" i="0" baseline="0" dirty="0" smtClean="0"/>
              <a:t> in the </a:t>
            </a:r>
            <a:r>
              <a:rPr lang="en-US" sz="1200" b="1" i="0" baseline="0" dirty="0" smtClean="0"/>
              <a:t>Font Size </a:t>
            </a:r>
            <a:r>
              <a:rPr lang="en-US" sz="1200" i="0" baseline="0" dirty="0" smtClean="0"/>
              <a:t>box, click the button next to </a:t>
            </a:r>
            <a:r>
              <a:rPr lang="en-US" sz="1200" b="1" i="0" baseline="0" dirty="0" smtClean="0"/>
              <a:t>Font Color</a:t>
            </a:r>
            <a:r>
              <a:rPr lang="en-US" sz="1200" i="0" baseline="0" dirty="0" smtClean="0"/>
              <a:t>, and then under </a:t>
            </a:r>
            <a:r>
              <a:rPr lang="en-US" sz="1200" b="1" i="0" baseline="0" dirty="0" smtClean="0"/>
              <a:t>Theme Colors </a:t>
            </a:r>
            <a:r>
              <a:rPr lang="en-US" sz="1200" i="0" baseline="0" dirty="0" smtClean="0"/>
              <a:t>click </a:t>
            </a:r>
            <a:r>
              <a:rPr lang="en-US" sz="1200" b="1" i="0" baseline="0" dirty="0" smtClean="0"/>
              <a:t>White, Background 1 </a:t>
            </a:r>
            <a:r>
              <a:rPr lang="en-US" sz="1200" i="0" baseline="0" dirty="0" smtClean="0"/>
              <a:t>(first row, first option from the left).</a:t>
            </a:r>
            <a:r>
              <a:rPr lang="en-US" sz="1200" b="0" baseline="0" dirty="0" smtClean="0">
                <a:latin typeface="+mn-lt"/>
              </a:rPr>
              <a:t> Tip: To enter the two bullets with the text, o</a:t>
            </a:r>
            <a:r>
              <a:rPr lang="en-US" sz="1200" baseline="0" dirty="0" smtClean="0"/>
              <a:t>n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Symbol</a:t>
            </a:r>
            <a:r>
              <a:rPr lang="en-US" sz="1200" baseline="0" dirty="0" smtClean="0"/>
              <a:t>. In the </a:t>
            </a:r>
            <a:r>
              <a:rPr lang="en-US" sz="1200" b="1" baseline="0" dirty="0" smtClean="0"/>
              <a:t>Symbol</a:t>
            </a:r>
            <a:r>
              <a:rPr lang="en-US" sz="1200" baseline="0" dirty="0" smtClean="0"/>
              <a:t> dialog box,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(normal text)</a:t>
            </a:r>
            <a:r>
              <a:rPr lang="en-US" sz="1200" kern="1200" dirty="0" smtClean="0">
                <a:solidFill>
                  <a:schemeClr val="tx1"/>
                </a:solidFill>
                <a:latin typeface="+mn-lt"/>
                <a:ea typeface="+mn-ea"/>
                <a:cs typeface="+mn-cs"/>
              </a:rPr>
              <a:t>.</a:t>
            </a:r>
            <a:endParaRPr lang="en-US" sz="1200" b="0" baseline="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Character Code </a:t>
            </a:r>
            <a:r>
              <a:rPr lang="en-US" sz="1200" kern="1200" dirty="0" smtClean="0">
                <a:solidFill>
                  <a:schemeClr val="tx1"/>
                </a:solidFill>
                <a:latin typeface="+mn-lt"/>
                <a:ea typeface="+mn-ea"/>
                <a:cs typeface="+mn-cs"/>
              </a:rPr>
              <a:t>box, enter</a:t>
            </a:r>
            <a:r>
              <a:rPr lang="en-US" sz="1200" b="1" kern="1200" dirty="0" smtClean="0">
                <a:solidFill>
                  <a:schemeClr val="tx1"/>
                </a:solidFill>
                <a:latin typeface="+mn-lt"/>
                <a:ea typeface="+mn-ea"/>
                <a:cs typeface="+mn-cs"/>
              </a:rPr>
              <a:t> 0095 </a:t>
            </a:r>
            <a:r>
              <a:rPr lang="en-US" sz="1200" kern="1200" dirty="0" smtClean="0">
                <a:solidFill>
                  <a:schemeClr val="tx1"/>
                </a:solidFill>
                <a:latin typeface="+mn-lt"/>
                <a:ea typeface="+mn-ea"/>
                <a:cs typeface="+mn-cs"/>
              </a:rPr>
              <a:t>to select </a:t>
            </a:r>
            <a:r>
              <a:rPr lang="en-US" sz="1200" b="1" kern="1200" dirty="0" smtClean="0">
                <a:solidFill>
                  <a:schemeClr val="tx1"/>
                </a:solidFill>
                <a:latin typeface="+mn-lt"/>
                <a:ea typeface="+mn-ea"/>
                <a:cs typeface="+mn-cs"/>
              </a:rPr>
              <a:t>BULLET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Insert</a:t>
            </a:r>
            <a:r>
              <a:rPr lang="en-US" sz="1200" baseline="0" dirty="0" smtClean="0"/>
              <a:t>.</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Align Text Left </a:t>
            </a:r>
            <a:r>
              <a:rPr lang="en-US" sz="1200" i="0" baseline="0" dirty="0" smtClean="0"/>
              <a:t>to align the text left in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text box.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WordArt Styles </a:t>
            </a:r>
            <a:r>
              <a:rPr lang="en-US" sz="1200" i="0" baseline="0" dirty="0" smtClean="0"/>
              <a:t>group, click </a:t>
            </a:r>
            <a:r>
              <a:rPr lang="en-US" sz="1200" b="1" i="0" baseline="0" dirty="0" smtClean="0"/>
              <a:t>Text Effects</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i="0" baseline="0" dirty="0" smtClean="0"/>
              <a:t>Offset Diagonal Bottom Right </a:t>
            </a:r>
            <a:r>
              <a:rPr lang="en-US" sz="1200" b="0" i="0" baseline="0" dirty="0" smtClean="0"/>
              <a:t>(first row, first option from the left)</a:t>
            </a:r>
            <a:r>
              <a:rPr lang="en-US" sz="1200" i="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Transform</a:t>
            </a:r>
            <a:r>
              <a:rPr lang="en-US" sz="1200" i="0" baseline="0" dirty="0" smtClean="0"/>
              <a:t>, and then under </a:t>
            </a:r>
            <a:r>
              <a:rPr lang="en-US" sz="1200" b="1" i="0" baseline="0" dirty="0" smtClean="0"/>
              <a:t>Follow Path </a:t>
            </a:r>
            <a:r>
              <a:rPr lang="en-US" sz="1200" b="0" i="0" baseline="0" dirty="0" smtClean="0"/>
              <a:t>click</a:t>
            </a:r>
            <a:r>
              <a:rPr lang="en-US" sz="1200" b="1" i="0" baseline="0" dirty="0" smtClean="0"/>
              <a:t> Circle</a:t>
            </a:r>
            <a:r>
              <a:rPr lang="en-US" sz="1200" b="0" i="0" baseline="0" dirty="0" smtClean="0"/>
              <a:t> (third option from the left)</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4.78”</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4.78”</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Drag the text box onto the donut shape so that the text wraps around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If the text does not wrap completely and evenly around the donut shape, select the text box and then do the following:</a:t>
            </a:r>
          </a:p>
          <a:p>
            <a:pPr marL="685800" lvl="1" indent="-228600">
              <a:buFont typeface="Arial" pitchFamily="34" charset="0"/>
              <a:buChar char="•"/>
            </a:pPr>
            <a:r>
              <a:rPr lang="en-US" sz="1200" b="0" baseline="0" dirty="0" smtClean="0">
                <a:solidFill>
                  <a:schemeClr val="accent6"/>
                </a:solidFill>
                <a:latin typeface="+mn-lt"/>
              </a:rPr>
              <a:t>If the text does not wrap completely around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a:t>
            </a:r>
            <a:r>
              <a:rPr lang="en-US" sz="1200" b="0" baseline="0" dirty="0" smtClean="0">
                <a:solidFill>
                  <a:schemeClr val="accent6"/>
                </a:solidFill>
                <a:latin typeface="+mn-lt"/>
              </a:rPr>
              <a:t> box, enter larger font sizes in 1-pt increments until the text is evenly spaced within the donut shape. </a:t>
            </a:r>
          </a:p>
          <a:p>
            <a:pPr marL="685800" lvl="1" indent="-228600">
              <a:buFont typeface="Arial" pitchFamily="34" charset="0"/>
              <a:buChar char="•"/>
            </a:pPr>
            <a:r>
              <a:rPr lang="en-US" sz="1200" b="0" baseline="0" dirty="0" smtClean="0">
                <a:solidFill>
                  <a:schemeClr val="accent6"/>
                </a:solidFill>
                <a:latin typeface="+mn-lt"/>
              </a:rPr>
              <a:t>If the entire line of text does not fit evenly within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 </a:t>
            </a:r>
            <a:r>
              <a:rPr lang="en-US" sz="1200" b="0" baseline="0" dirty="0" smtClean="0">
                <a:solidFill>
                  <a:schemeClr val="accent6"/>
                </a:solidFill>
                <a:latin typeface="+mn-lt"/>
              </a:rPr>
              <a:t>box, enter smaller font sizes in 1-pt increments until the text is evenly spaced within the donut shape.</a:t>
            </a:r>
          </a:p>
          <a:p>
            <a:pPr marL="685800" lvl="1" indent="-228600">
              <a:buFont typeface="Arial" pitchFamily="34" charset="0"/>
              <a:buChar char="•"/>
            </a:pPr>
            <a:r>
              <a:rPr lang="en-US" sz="1200" b="0" baseline="0" dirty="0" smtClean="0">
                <a:solidFill>
                  <a:schemeClr val="accent6"/>
                </a:solidFill>
                <a:latin typeface="+mn-lt"/>
              </a:rPr>
              <a:t>If the text does not wrap completely around or does not fit evenly within the donut shape, also try editing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On</a:t>
            </a:r>
            <a:r>
              <a:rPr lang="en-US" sz="1200" b="0" dirty="0" smtClean="0">
                <a:solidFill>
                  <a:schemeClr val="accent6"/>
                </a:solidFill>
                <a:latin typeface="+mn-lt"/>
              </a:rPr>
              <a:t> the </a:t>
            </a:r>
            <a:r>
              <a:rPr lang="en-US" sz="1200" b="1" dirty="0" smtClean="0">
                <a:solidFill>
                  <a:schemeClr val="accent6"/>
                </a:solidFill>
                <a:latin typeface="+mn-lt"/>
              </a:rPr>
              <a:t>Home</a:t>
            </a:r>
            <a:r>
              <a:rPr lang="en-US" sz="1200" b="0" dirty="0" smtClean="0">
                <a:solidFill>
                  <a:schemeClr val="accent6"/>
                </a:solidFill>
                <a:latin typeface="+mn-lt"/>
              </a:rPr>
              <a:t> tab,</a:t>
            </a:r>
            <a:r>
              <a:rPr lang="en-US" sz="1200" b="0" baseline="0" dirty="0" smtClean="0">
                <a:solidFill>
                  <a:schemeClr val="accent6"/>
                </a:solidFill>
                <a:latin typeface="+mn-lt"/>
              </a:rPr>
              <a:t> in the</a:t>
            </a:r>
            <a:r>
              <a:rPr lang="en-US" sz="1200" b="0" dirty="0" smtClean="0">
                <a:solidFill>
                  <a:schemeClr val="accent6"/>
                </a:solidFill>
                <a:latin typeface="+mn-lt"/>
              </a:rPr>
              <a:t> </a:t>
            </a:r>
            <a:r>
              <a:rPr lang="en-US" sz="1200" b="1" dirty="0" smtClean="0">
                <a:solidFill>
                  <a:schemeClr val="accent6"/>
                </a:solidFill>
                <a:latin typeface="+mn-lt"/>
              </a:rPr>
              <a:t>Font</a:t>
            </a:r>
            <a:r>
              <a:rPr lang="en-US" sz="1200" b="0" dirty="0" smtClean="0">
                <a:solidFill>
                  <a:schemeClr val="accent6"/>
                </a:solidFill>
                <a:latin typeface="+mn-lt"/>
              </a:rPr>
              <a:t> group,</a:t>
            </a:r>
            <a:r>
              <a:rPr lang="en-US" sz="1200" b="0" baseline="0" dirty="0" smtClean="0">
                <a:solidFill>
                  <a:schemeClr val="accent6"/>
                </a:solidFill>
                <a:latin typeface="+mn-lt"/>
              </a:rPr>
              <a:t> click</a:t>
            </a:r>
            <a:r>
              <a:rPr lang="en-US" sz="1200" b="0" dirty="0" smtClean="0">
                <a:solidFill>
                  <a:schemeClr val="accent6"/>
                </a:solidFill>
                <a:latin typeface="+mn-lt"/>
              </a:rPr>
              <a:t> </a:t>
            </a:r>
            <a:r>
              <a:rPr lang="en-US" sz="1200" b="1" dirty="0" smtClean="0">
                <a:solidFill>
                  <a:schemeClr val="accent6"/>
                </a:solidFill>
                <a:latin typeface="+mn-lt"/>
              </a:rPr>
              <a:t>Character</a:t>
            </a:r>
            <a:r>
              <a:rPr lang="en-US" sz="1200" b="0" dirty="0" smtClean="0">
                <a:solidFill>
                  <a:schemeClr val="accent6"/>
                </a:solidFill>
                <a:latin typeface="+mn-lt"/>
              </a:rPr>
              <a:t> </a:t>
            </a:r>
            <a:r>
              <a:rPr lang="en-US" sz="1200" b="1" dirty="0" smtClean="0">
                <a:solidFill>
                  <a:schemeClr val="accent6"/>
                </a:solidFill>
                <a:latin typeface="+mn-lt"/>
              </a:rPr>
              <a:t>Spacing</a:t>
            </a:r>
            <a:r>
              <a:rPr lang="en-US" sz="1200" b="0" dirty="0" smtClean="0">
                <a:solidFill>
                  <a:schemeClr val="accent6"/>
                </a:solidFill>
                <a:latin typeface="+mn-lt"/>
              </a:rPr>
              <a:t>,</a:t>
            </a:r>
            <a:r>
              <a:rPr lang="en-US" sz="1200" b="0" baseline="0" dirty="0" smtClean="0">
                <a:solidFill>
                  <a:schemeClr val="accent6"/>
                </a:solidFill>
                <a:latin typeface="+mn-lt"/>
              </a:rPr>
              <a:t> and then do the following:</a:t>
            </a:r>
          </a:p>
          <a:p>
            <a:pPr marL="1143000" lvl="2" indent="-228600">
              <a:buFont typeface="Arial" pitchFamily="34" charset="0"/>
              <a:buChar char="•"/>
            </a:pPr>
            <a:r>
              <a:rPr lang="en-US" sz="1200" b="0" baseline="0" dirty="0" smtClean="0">
                <a:solidFill>
                  <a:schemeClr val="accent6"/>
                </a:solidFill>
                <a:latin typeface="+mn-lt"/>
              </a:rPr>
              <a:t>To expand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Loose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Loose</a:t>
            </a:r>
            <a:r>
              <a:rPr lang="en-US" sz="1200" b="0"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To contract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Tight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Tight</a:t>
            </a:r>
            <a:r>
              <a:rPr lang="en-US" sz="1200" b="0" baseline="0" dirty="0" smtClean="0">
                <a:solidFill>
                  <a:schemeClr val="accent6"/>
                </a:solidFill>
                <a:latin typeface="+mn-lt"/>
              </a:rPr>
              <a:t>.</a:t>
            </a:r>
            <a:r>
              <a:rPr lang="en-US" sz="1200" b="1"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For more precise character spacing, click </a:t>
            </a:r>
            <a:r>
              <a:rPr lang="en-US" sz="1200" b="1" baseline="0" dirty="0" smtClean="0">
                <a:solidFill>
                  <a:schemeClr val="accent6"/>
                </a:solidFill>
                <a:latin typeface="+mn-lt"/>
              </a:rPr>
              <a:t>More Spacing</a:t>
            </a:r>
            <a:r>
              <a:rPr lang="en-US" sz="1200" b="0" baseline="0" dirty="0" smtClean="0">
                <a:solidFill>
                  <a:schemeClr val="accent6"/>
                </a:solidFill>
                <a:latin typeface="+mn-lt"/>
              </a:rPr>
              <a:t>. In the </a:t>
            </a:r>
            <a:r>
              <a:rPr lang="en-US" sz="1200" b="1" baseline="0" dirty="0" smtClean="0">
                <a:solidFill>
                  <a:schemeClr val="accent6"/>
                </a:solidFill>
                <a:latin typeface="+mn-lt"/>
              </a:rPr>
              <a:t>Font</a:t>
            </a:r>
            <a:r>
              <a:rPr lang="en-US" sz="1200" b="0" baseline="0" dirty="0" smtClean="0">
                <a:solidFill>
                  <a:schemeClr val="accent6"/>
                </a:solidFill>
                <a:latin typeface="+mn-lt"/>
              </a:rPr>
              <a:t> dialog box, on the </a:t>
            </a:r>
            <a:r>
              <a:rPr lang="en-US" sz="1200" b="1" baseline="0" dirty="0" smtClean="0">
                <a:solidFill>
                  <a:schemeClr val="accent6"/>
                </a:solidFill>
                <a:latin typeface="+mn-lt"/>
              </a:rPr>
              <a:t>Character Spacing </a:t>
            </a:r>
            <a:r>
              <a:rPr lang="en-US" sz="1200" b="0" baseline="0" dirty="0" smtClean="0">
                <a:solidFill>
                  <a:schemeClr val="accent6"/>
                </a:solidFill>
                <a:latin typeface="+mn-lt"/>
              </a:rPr>
              <a:t>tab, in the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Expanded</a:t>
            </a:r>
            <a:r>
              <a:rPr lang="en-US" sz="1200" b="0" baseline="0" dirty="0" smtClean="0">
                <a:solidFill>
                  <a:schemeClr val="accent6"/>
                </a:solidFill>
                <a:latin typeface="+mn-lt"/>
              </a:rPr>
              <a:t> or </a:t>
            </a:r>
            <a:r>
              <a:rPr lang="en-US" sz="1200" b="1" baseline="0" dirty="0" smtClean="0">
                <a:solidFill>
                  <a:schemeClr val="accent6"/>
                </a:solidFill>
                <a:latin typeface="+mn-lt"/>
              </a:rPr>
              <a:t>Condensed</a:t>
            </a:r>
            <a:r>
              <a:rPr lang="en-US" sz="1200" b="0" baseline="0" dirty="0" smtClean="0">
                <a:solidFill>
                  <a:schemeClr val="accent6"/>
                </a:solidFill>
                <a:latin typeface="+mn-lt"/>
              </a:rPr>
              <a:t>. In the </a:t>
            </a:r>
            <a:r>
              <a:rPr lang="en-US" sz="1200" b="1" baseline="0" dirty="0" smtClean="0">
                <a:solidFill>
                  <a:schemeClr val="accent6"/>
                </a:solidFill>
                <a:latin typeface="+mn-lt"/>
              </a:rPr>
              <a:t>By</a:t>
            </a:r>
            <a:r>
              <a:rPr lang="en-US" sz="1200" b="0" baseline="0" dirty="0" smtClean="0">
                <a:solidFill>
                  <a:schemeClr val="accent6"/>
                </a:solidFill>
                <a:latin typeface="+mn-lt"/>
              </a:rPr>
              <a:t> box, adjust the size by 0.1-pt increments until the text is spaced evenly.</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Press and hold SHIFT and select the text box and the donut shape.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and then click </a:t>
            </a:r>
            <a:r>
              <a:rPr lang="en-US" sz="1200" b="1" i="0" baseline="0" dirty="0" smtClean="0"/>
              <a:t>Group</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group.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to Slide</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Center</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Middle</a:t>
            </a:r>
            <a:r>
              <a:rPr lang="en-US" sz="1200" b="0" kern="1200" baseline="0" dirty="0" smtClean="0">
                <a:solidFill>
                  <a:schemeClr val="accent6"/>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sz="1200" i="0" baseline="0" dirty="0" smtClean="0"/>
          </a:p>
          <a:p>
            <a:endParaRPr lang="en-US" sz="1200" b="0" baseline="0" dirty="0" smtClean="0">
              <a:solidFill>
                <a:schemeClr val="accent6"/>
              </a:solidFill>
              <a:latin typeface="+mn-lt"/>
            </a:endParaRPr>
          </a:p>
          <a:p>
            <a:r>
              <a:rPr lang="en-US" sz="1200" baseline="0" dirty="0" smtClean="0">
                <a:latin typeface="+mn-lt"/>
              </a:rPr>
              <a:t>To reproduce the background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a:t>
            </a:r>
            <a:r>
              <a:rPr lang="en-US" sz="1200" b="1" kern="1200" baseline="0" dirty="0" smtClean="0">
                <a:solidFill>
                  <a:schemeClr val="tx1"/>
                </a:solidFill>
                <a:latin typeface="+mn-lt"/>
                <a:ea typeface="+mn-ea"/>
                <a:cs typeface="+mn-cs"/>
              </a:rPr>
              <a: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solidFill>
                  <a:schemeClr val="accent6"/>
                </a:solidFill>
                <a:latin typeface="+mn-lt"/>
              </a:rPr>
              <a:t>Aqua, Accent</a:t>
            </a:r>
            <a:r>
              <a:rPr lang="en-US" sz="1200" b="1" baseline="0" dirty="0" smtClean="0">
                <a:solidFill>
                  <a:schemeClr val="accent6"/>
                </a:solidFill>
                <a:latin typeface="+mn-lt"/>
              </a:rPr>
              <a:t> 5, Darker 25% </a:t>
            </a:r>
            <a:r>
              <a:rPr lang="en-US" sz="1200" b="0" baseline="0" dirty="0" smtClean="0">
                <a:solidFill>
                  <a:schemeClr val="accent6"/>
                </a:solidFill>
                <a:latin typeface="+mn-lt"/>
              </a:rPr>
              <a:t>(fifth row, ninth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next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Aqua, Accent 5, Darker 50%</a:t>
            </a:r>
            <a:r>
              <a:rPr lang="en-US" sz="1200" b="0" baseline="0" dirty="0" smtClean="0">
                <a:solidFill>
                  <a:schemeClr val="accent6"/>
                </a:solidFill>
                <a:latin typeface="+mn-lt"/>
              </a:rPr>
              <a:t> (sixth row, ninth option from the left). </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Black, Text 1</a:t>
            </a:r>
            <a:r>
              <a:rPr lang="en-US" sz="1200" b="0" baseline="0" dirty="0" smtClean="0">
                <a:solidFill>
                  <a:schemeClr val="accent6"/>
                </a:solidFill>
                <a:latin typeface="+mn-lt"/>
              </a:rPr>
              <a:t> (first row, second option from the left).</a:t>
            </a:r>
            <a:endParaRPr lang="en-US" sz="1200" b="0" baseline="0" dirty="0" smtClean="0">
              <a:latin typeface="+mn-lt"/>
            </a:endParaRPr>
          </a:p>
          <a:p>
            <a:pPr marL="1143000" lvl="2" indent="-228600">
              <a:buFont typeface="Arial" pitchFamily="34" charset="0"/>
              <a:buChar char="•"/>
            </a:pPr>
            <a:endParaRPr lang="en-US" sz="1400" b="0"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numCol="2" spcCol="182880">
            <a:normAutofit fontScale="47500" lnSpcReduction="20000"/>
          </a:bodyPr>
          <a:lstStyle/>
          <a:p>
            <a:r>
              <a:rPr lang="en-US" sz="1400" b="1" dirty="0" smtClean="0"/>
              <a:t>Donut</a:t>
            </a:r>
            <a:r>
              <a:rPr lang="en-US" sz="1400" b="1" baseline="0" dirty="0" smtClean="0"/>
              <a:t> with text inside</a:t>
            </a:r>
          </a:p>
          <a:p>
            <a:r>
              <a:rPr lang="en-US" sz="1400" b="0" baseline="0" dirty="0" smtClean="0"/>
              <a:t>(Intermediate)</a:t>
            </a:r>
          </a:p>
          <a:p>
            <a:endParaRPr lang="en-US" sz="1400" b="1" baseline="0" dirty="0" smtClean="0"/>
          </a:p>
          <a:p>
            <a:endParaRPr lang="en-US" sz="1400" b="1" baseline="0" dirty="0" smtClean="0"/>
          </a:p>
          <a:p>
            <a:r>
              <a:rPr lang="en-US" sz="1200" b="0" baseline="0" dirty="0" smtClean="0">
                <a:latin typeface="+mn-lt"/>
              </a:rPr>
              <a:t>To reproduce the circle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Shapes</a:t>
            </a:r>
            <a:r>
              <a:rPr lang="en-US" sz="1200" i="0" baseline="0" dirty="0" smtClean="0"/>
              <a:t>, and then under </a:t>
            </a:r>
            <a:r>
              <a:rPr lang="en-US" sz="1200" b="1" i="0" baseline="0" dirty="0" smtClean="0"/>
              <a:t>Basic Shapes </a:t>
            </a:r>
            <a:r>
              <a:rPr lang="en-US" sz="1200" i="0" baseline="0" dirty="0" smtClean="0"/>
              <a:t>click </a:t>
            </a:r>
            <a:r>
              <a:rPr lang="en-US" sz="1200" b="1" i="0" baseline="0" dirty="0" smtClean="0"/>
              <a:t>Donut </a:t>
            </a:r>
            <a:r>
              <a:rPr lang="en-US" sz="1200" b="0" i="0" baseline="0" dirty="0" smtClean="0"/>
              <a:t>(third row, second option from the left)</a:t>
            </a:r>
            <a:r>
              <a:rPr lang="en-US" sz="1200" i="0" baseline="0" dirty="0" smtClean="0"/>
              <a:t>. On the slide, drag to draw a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Drag the yellow diamond adjustment handle to the left to decrease the width of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donut.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5.92”</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5.92”</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Outline</a:t>
            </a:r>
            <a:r>
              <a:rPr lang="en-US" sz="1200" i="0" baseline="0" dirty="0" smtClean="0"/>
              <a:t>, and then click </a:t>
            </a:r>
            <a:r>
              <a:rPr lang="en-US" sz="1200" b="1" i="0" baseline="0" dirty="0" smtClean="0"/>
              <a:t>No Outline</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Fill</a:t>
            </a:r>
            <a:r>
              <a:rPr lang="en-US" sz="1200" i="0" baseline="0" dirty="0" smtClean="0"/>
              <a:t>, and then under </a:t>
            </a:r>
            <a:r>
              <a:rPr lang="en-US" sz="1200" b="1" i="0" baseline="0" dirty="0" smtClean="0"/>
              <a:t>Theme Colors </a:t>
            </a:r>
            <a:r>
              <a:rPr lang="en-US" sz="1200" i="0" baseline="0" dirty="0" smtClean="0"/>
              <a:t>click </a:t>
            </a:r>
            <a:r>
              <a:rPr lang="en-US" sz="1200" b="1" baseline="0" dirty="0" smtClean="0">
                <a:solidFill>
                  <a:schemeClr val="accent6"/>
                </a:solidFill>
                <a:latin typeface="+mn-lt"/>
              </a:rPr>
              <a:t>Olive Green, Accent 3, Darker 25%</a:t>
            </a:r>
            <a:r>
              <a:rPr lang="en-US" sz="1200" b="0" baseline="0" dirty="0" smtClean="0">
                <a:solidFill>
                  <a:schemeClr val="accent6"/>
                </a:solidFill>
                <a:latin typeface="+mn-lt"/>
              </a:rPr>
              <a:t> (fifth row, seventh option from the left). </a:t>
            </a:r>
            <a:endParaRPr lang="en-US" sz="1200" i="0" dirty="0" smtClean="0"/>
          </a:p>
          <a:p>
            <a:pPr marL="228600" indent="-228600">
              <a:buFont typeface="+mj-lt"/>
              <a:buAutoNum type="arabicPeriod"/>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a:t>
            </a:r>
            <a:r>
              <a:rPr lang="en-US" sz="1200" b="1" i="0" baseline="0" dirty="0" smtClean="0"/>
              <a:t>Shape Effects</a:t>
            </a:r>
            <a:r>
              <a:rPr lang="en-US" sz="1200" i="0" baseline="0" dirty="0" smtClean="0"/>
              <a:t>, and then do the following:</a:t>
            </a:r>
          </a:p>
          <a:p>
            <a:pPr marL="685800" lvl="1" indent="-228600">
              <a:buFont typeface="Arial" pitchFamily="34" charset="0"/>
              <a:buChar char="•"/>
            </a:pPr>
            <a:r>
              <a:rPr lang="en-US" sz="1200" i="0" baseline="0" dirty="0" smtClean="0"/>
              <a:t>Point to </a:t>
            </a:r>
            <a:r>
              <a:rPr lang="en-US" sz="1200" b="1" i="0" baseline="0" dirty="0" smtClean="0"/>
              <a:t>Bevel</a:t>
            </a:r>
            <a:r>
              <a:rPr lang="en-US" sz="1200" i="0" baseline="0" dirty="0" smtClean="0"/>
              <a:t>, and then under </a:t>
            </a:r>
            <a:r>
              <a:rPr lang="en-US" sz="1200" b="1" i="0" baseline="0" dirty="0" smtClean="0"/>
              <a:t>Bevel</a:t>
            </a:r>
            <a:r>
              <a:rPr lang="en-US" sz="1200" i="0" baseline="0" dirty="0" smtClean="0"/>
              <a:t> click </a:t>
            </a:r>
            <a:r>
              <a:rPr lang="en-US" sz="1200" b="1" i="0" baseline="0" dirty="0" smtClean="0"/>
              <a:t>Soft Round </a:t>
            </a:r>
            <a:r>
              <a:rPr lang="en-US" sz="1200" i="0" baseline="0" dirty="0" smtClean="0"/>
              <a:t>(second row, second option from the left). </a:t>
            </a:r>
          </a:p>
          <a:p>
            <a:pPr marL="685800" lvl="1" indent="-228600">
              <a:buFont typeface="Arial" pitchFamily="34" charset="0"/>
              <a:buChar cha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dirty="0" smtClean="0">
                <a:solidFill>
                  <a:schemeClr val="tx1"/>
                </a:solidFill>
                <a:latin typeface="+mn-lt"/>
              </a:rPr>
              <a:t>Offset Diagonal Bottom Right </a:t>
            </a:r>
            <a:r>
              <a:rPr lang="en-US" sz="1200" b="0" dirty="0" smtClean="0">
                <a:solidFill>
                  <a:schemeClr val="tx1"/>
                </a:solidFill>
                <a:latin typeface="+mn-lt"/>
              </a:rPr>
              <a:t>(first</a:t>
            </a:r>
            <a:r>
              <a:rPr lang="en-US" sz="1200" b="0" baseline="0" dirty="0" smtClean="0">
                <a:solidFill>
                  <a:schemeClr val="tx1"/>
                </a:solidFill>
                <a:latin typeface="+mn-lt"/>
              </a:rPr>
              <a:t> row, first option from the left)</a:t>
            </a:r>
            <a:r>
              <a:rPr lang="en-US" sz="1200" b="0" dirty="0" smtClean="0">
                <a:solidFill>
                  <a:schemeClr val="tx1"/>
                </a:solidFill>
                <a:latin typeface="+mn-lt"/>
              </a:rPr>
              <a:t>.</a:t>
            </a:r>
          </a:p>
          <a:p>
            <a:pPr marL="685800" lvl="1" indent="-228600">
              <a:buFont typeface="Arial" pitchFamily="34" charset="0"/>
              <a:buChar char="•"/>
            </a:pPr>
            <a:endParaRPr lang="en-US" sz="1200" b="0" i="0" baseline="0" dirty="0" smtClean="0">
              <a:solidFill>
                <a:schemeClr val="tx1"/>
              </a:solidFill>
              <a:latin typeface="+mn-lt"/>
            </a:endParaRPr>
          </a:p>
          <a:p>
            <a:r>
              <a:rPr lang="en-US" sz="1200" b="0" baseline="0" dirty="0" smtClean="0">
                <a:latin typeface="+mn-lt"/>
              </a:rPr>
              <a:t>To reproduce the text on this slide, do the following:</a:t>
            </a:r>
          </a:p>
          <a:p>
            <a:endParaRPr lang="en-US" sz="1200" b="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i="0" baseline="0" dirty="0" smtClean="0"/>
              <a:t>Enter text in the text box, select the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sz="1200" b="1" baseline="0" dirty="0" smtClean="0">
                <a:latin typeface="+mn-lt"/>
              </a:rPr>
              <a:t>Consolas </a:t>
            </a:r>
            <a:r>
              <a:rPr lang="en-US" sz="1200" i="0" baseline="0" dirty="0" smtClean="0"/>
              <a:t>from the </a:t>
            </a:r>
            <a:r>
              <a:rPr lang="en-US" sz="1200" b="1" i="0" baseline="0" dirty="0" smtClean="0"/>
              <a:t>Font</a:t>
            </a:r>
            <a:r>
              <a:rPr lang="en-US" sz="1200" i="0" baseline="0" dirty="0" smtClean="0"/>
              <a:t> list, enter </a:t>
            </a:r>
            <a:r>
              <a:rPr lang="en-US" sz="1200" b="1" baseline="0" dirty="0" smtClean="0">
                <a:latin typeface="+mn-lt"/>
              </a:rPr>
              <a:t>27</a:t>
            </a:r>
            <a:r>
              <a:rPr lang="en-US" sz="1200" i="0" baseline="0" dirty="0" smtClean="0"/>
              <a:t> in the </a:t>
            </a:r>
            <a:r>
              <a:rPr lang="en-US" sz="1200" b="1" i="0" baseline="0" dirty="0" smtClean="0"/>
              <a:t>Font Size </a:t>
            </a:r>
            <a:r>
              <a:rPr lang="en-US" sz="1200" i="0" baseline="0" dirty="0" smtClean="0"/>
              <a:t>box, click the button next to </a:t>
            </a:r>
            <a:r>
              <a:rPr lang="en-US" sz="1200" b="1" i="0" baseline="0" dirty="0" smtClean="0"/>
              <a:t>Font Color</a:t>
            </a:r>
            <a:r>
              <a:rPr lang="en-US" sz="1200" i="0" baseline="0" dirty="0" smtClean="0"/>
              <a:t>, and then under </a:t>
            </a:r>
            <a:r>
              <a:rPr lang="en-US" sz="1200" b="1" i="0" baseline="0" dirty="0" smtClean="0"/>
              <a:t>Theme Colors </a:t>
            </a:r>
            <a:r>
              <a:rPr lang="en-US" sz="1200" i="0" baseline="0" dirty="0" smtClean="0"/>
              <a:t>click </a:t>
            </a:r>
            <a:r>
              <a:rPr lang="en-US" sz="1200" b="1" i="0" baseline="0" dirty="0" smtClean="0"/>
              <a:t>White, Background 1 </a:t>
            </a:r>
            <a:r>
              <a:rPr lang="en-US" sz="1200" i="0" baseline="0" dirty="0" smtClean="0"/>
              <a:t>(first row, first option from the left).</a:t>
            </a:r>
            <a:r>
              <a:rPr lang="en-US" sz="1200" b="0" baseline="0" dirty="0" smtClean="0">
                <a:latin typeface="+mn-lt"/>
              </a:rPr>
              <a:t> Tip: To enter the two bullets with the text, o</a:t>
            </a:r>
            <a:r>
              <a:rPr lang="en-US" sz="1200" baseline="0" dirty="0" smtClean="0"/>
              <a:t>n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Symbol</a:t>
            </a:r>
            <a:r>
              <a:rPr lang="en-US" sz="1200" baseline="0" dirty="0" smtClean="0"/>
              <a:t>. In the </a:t>
            </a:r>
            <a:r>
              <a:rPr lang="en-US" sz="1200" b="1" baseline="0" dirty="0" smtClean="0"/>
              <a:t>Symbol</a:t>
            </a:r>
            <a:r>
              <a:rPr lang="en-US" sz="1200" baseline="0" dirty="0" smtClean="0"/>
              <a:t> dialog box,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(normal text)</a:t>
            </a:r>
            <a:r>
              <a:rPr lang="en-US" sz="1200" kern="1200" dirty="0" smtClean="0">
                <a:solidFill>
                  <a:schemeClr val="tx1"/>
                </a:solidFill>
                <a:latin typeface="+mn-lt"/>
                <a:ea typeface="+mn-ea"/>
                <a:cs typeface="+mn-cs"/>
              </a:rPr>
              <a:t>.</a:t>
            </a:r>
            <a:endParaRPr lang="en-US" sz="1200" b="0" baseline="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Character Code </a:t>
            </a:r>
            <a:r>
              <a:rPr lang="en-US" sz="1200" kern="1200" dirty="0" smtClean="0">
                <a:solidFill>
                  <a:schemeClr val="tx1"/>
                </a:solidFill>
                <a:latin typeface="+mn-lt"/>
                <a:ea typeface="+mn-ea"/>
                <a:cs typeface="+mn-cs"/>
              </a:rPr>
              <a:t>box, enter</a:t>
            </a:r>
            <a:r>
              <a:rPr lang="en-US" sz="1200" b="1" kern="1200" dirty="0" smtClean="0">
                <a:solidFill>
                  <a:schemeClr val="tx1"/>
                </a:solidFill>
                <a:latin typeface="+mn-lt"/>
                <a:ea typeface="+mn-ea"/>
                <a:cs typeface="+mn-cs"/>
              </a:rPr>
              <a:t> 0095 </a:t>
            </a:r>
            <a:r>
              <a:rPr lang="en-US" sz="1200" kern="1200" dirty="0" smtClean="0">
                <a:solidFill>
                  <a:schemeClr val="tx1"/>
                </a:solidFill>
                <a:latin typeface="+mn-lt"/>
                <a:ea typeface="+mn-ea"/>
                <a:cs typeface="+mn-cs"/>
              </a:rPr>
              <a:t>to select </a:t>
            </a:r>
            <a:r>
              <a:rPr lang="en-US" sz="1200" b="1" kern="1200" dirty="0" smtClean="0">
                <a:solidFill>
                  <a:schemeClr val="tx1"/>
                </a:solidFill>
                <a:latin typeface="+mn-lt"/>
                <a:ea typeface="+mn-ea"/>
                <a:cs typeface="+mn-cs"/>
              </a:rPr>
              <a:t>BULLET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Insert</a:t>
            </a:r>
            <a:r>
              <a:rPr lang="en-US" sz="1200" baseline="0" dirty="0" smtClean="0"/>
              <a:t>.</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Align Text Left </a:t>
            </a:r>
            <a:r>
              <a:rPr lang="en-US" sz="1200" i="0" baseline="0" dirty="0" smtClean="0"/>
              <a:t>to align the text left in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text box.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WordArt Styles </a:t>
            </a:r>
            <a:r>
              <a:rPr lang="en-US" sz="1200" i="0" baseline="0" dirty="0" smtClean="0"/>
              <a:t>group, click </a:t>
            </a:r>
            <a:r>
              <a:rPr lang="en-US" sz="1200" b="1" i="0" baseline="0" dirty="0" smtClean="0"/>
              <a:t>Text Effects</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i="0" baseline="0" dirty="0" smtClean="0"/>
              <a:t>Offset Diagonal Bottom Right </a:t>
            </a:r>
            <a:r>
              <a:rPr lang="en-US" sz="1200" b="0" i="0" baseline="0" dirty="0" smtClean="0"/>
              <a:t>(first row, first option from the left)</a:t>
            </a:r>
            <a:r>
              <a:rPr lang="en-US" sz="1200" i="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Transform</a:t>
            </a:r>
            <a:r>
              <a:rPr lang="en-US" sz="1200" i="0" baseline="0" dirty="0" smtClean="0"/>
              <a:t>, and then under </a:t>
            </a:r>
            <a:r>
              <a:rPr lang="en-US" sz="1200" b="1" i="0" baseline="0" dirty="0" smtClean="0"/>
              <a:t>Follow Path </a:t>
            </a:r>
            <a:r>
              <a:rPr lang="en-US" sz="1200" b="0" i="0" baseline="0" dirty="0" smtClean="0"/>
              <a:t>click</a:t>
            </a:r>
            <a:r>
              <a:rPr lang="en-US" sz="1200" b="1" i="0" baseline="0" dirty="0" smtClean="0"/>
              <a:t> Circle</a:t>
            </a:r>
            <a:r>
              <a:rPr lang="en-US" sz="1200" b="0" i="0" baseline="0" dirty="0" smtClean="0"/>
              <a:t> (third option from the left)</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4.78”</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4.78”</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Drag the text box onto the donut shape so that the text wraps around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If the text does not wrap completely and evenly around the donut shape, select the text box and then do the following:</a:t>
            </a:r>
          </a:p>
          <a:p>
            <a:pPr marL="685800" lvl="1" indent="-228600">
              <a:buFont typeface="Arial" pitchFamily="34" charset="0"/>
              <a:buChar char="•"/>
            </a:pPr>
            <a:r>
              <a:rPr lang="en-US" sz="1200" b="0" baseline="0" dirty="0" smtClean="0">
                <a:solidFill>
                  <a:schemeClr val="accent6"/>
                </a:solidFill>
                <a:latin typeface="+mn-lt"/>
              </a:rPr>
              <a:t>If the text does not wrap completely around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a:t>
            </a:r>
            <a:r>
              <a:rPr lang="en-US" sz="1200" b="0" baseline="0" dirty="0" smtClean="0">
                <a:solidFill>
                  <a:schemeClr val="accent6"/>
                </a:solidFill>
                <a:latin typeface="+mn-lt"/>
              </a:rPr>
              <a:t> box, enter larger font sizes in 1-pt increments until the text is evenly spaced within the donut shape. </a:t>
            </a:r>
          </a:p>
          <a:p>
            <a:pPr marL="685800" lvl="1" indent="-228600">
              <a:buFont typeface="Arial" pitchFamily="34" charset="0"/>
              <a:buChar char="•"/>
            </a:pPr>
            <a:r>
              <a:rPr lang="en-US" sz="1200" b="0" baseline="0" dirty="0" smtClean="0">
                <a:solidFill>
                  <a:schemeClr val="accent6"/>
                </a:solidFill>
                <a:latin typeface="+mn-lt"/>
              </a:rPr>
              <a:t>If the entire line of text does not fit evenly within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 </a:t>
            </a:r>
            <a:r>
              <a:rPr lang="en-US" sz="1200" b="0" baseline="0" dirty="0" smtClean="0">
                <a:solidFill>
                  <a:schemeClr val="accent6"/>
                </a:solidFill>
                <a:latin typeface="+mn-lt"/>
              </a:rPr>
              <a:t>box, enter smaller font sizes in 1-pt increments until the text is evenly spaced within the donut shape.</a:t>
            </a:r>
          </a:p>
          <a:p>
            <a:pPr marL="685800" lvl="1" indent="-228600">
              <a:buFont typeface="Arial" pitchFamily="34" charset="0"/>
              <a:buChar char="•"/>
            </a:pPr>
            <a:r>
              <a:rPr lang="en-US" sz="1200" b="0" baseline="0" dirty="0" smtClean="0">
                <a:solidFill>
                  <a:schemeClr val="accent6"/>
                </a:solidFill>
                <a:latin typeface="+mn-lt"/>
              </a:rPr>
              <a:t>If the text does not wrap completely around or does not fit evenly within the donut shape, also try editing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On</a:t>
            </a:r>
            <a:r>
              <a:rPr lang="en-US" sz="1200" b="0" dirty="0" smtClean="0">
                <a:solidFill>
                  <a:schemeClr val="accent6"/>
                </a:solidFill>
                <a:latin typeface="+mn-lt"/>
              </a:rPr>
              <a:t> the </a:t>
            </a:r>
            <a:r>
              <a:rPr lang="en-US" sz="1200" b="1" dirty="0" smtClean="0">
                <a:solidFill>
                  <a:schemeClr val="accent6"/>
                </a:solidFill>
                <a:latin typeface="+mn-lt"/>
              </a:rPr>
              <a:t>Home</a:t>
            </a:r>
            <a:r>
              <a:rPr lang="en-US" sz="1200" b="0" dirty="0" smtClean="0">
                <a:solidFill>
                  <a:schemeClr val="accent6"/>
                </a:solidFill>
                <a:latin typeface="+mn-lt"/>
              </a:rPr>
              <a:t> tab,</a:t>
            </a:r>
            <a:r>
              <a:rPr lang="en-US" sz="1200" b="0" baseline="0" dirty="0" smtClean="0">
                <a:solidFill>
                  <a:schemeClr val="accent6"/>
                </a:solidFill>
                <a:latin typeface="+mn-lt"/>
              </a:rPr>
              <a:t> in the</a:t>
            </a:r>
            <a:r>
              <a:rPr lang="en-US" sz="1200" b="0" dirty="0" smtClean="0">
                <a:solidFill>
                  <a:schemeClr val="accent6"/>
                </a:solidFill>
                <a:latin typeface="+mn-lt"/>
              </a:rPr>
              <a:t> </a:t>
            </a:r>
            <a:r>
              <a:rPr lang="en-US" sz="1200" b="1" dirty="0" smtClean="0">
                <a:solidFill>
                  <a:schemeClr val="accent6"/>
                </a:solidFill>
                <a:latin typeface="+mn-lt"/>
              </a:rPr>
              <a:t>Font</a:t>
            </a:r>
            <a:r>
              <a:rPr lang="en-US" sz="1200" b="0" dirty="0" smtClean="0">
                <a:solidFill>
                  <a:schemeClr val="accent6"/>
                </a:solidFill>
                <a:latin typeface="+mn-lt"/>
              </a:rPr>
              <a:t> group,</a:t>
            </a:r>
            <a:r>
              <a:rPr lang="en-US" sz="1200" b="0" baseline="0" dirty="0" smtClean="0">
                <a:solidFill>
                  <a:schemeClr val="accent6"/>
                </a:solidFill>
                <a:latin typeface="+mn-lt"/>
              </a:rPr>
              <a:t> click</a:t>
            </a:r>
            <a:r>
              <a:rPr lang="en-US" sz="1200" b="0" dirty="0" smtClean="0">
                <a:solidFill>
                  <a:schemeClr val="accent6"/>
                </a:solidFill>
                <a:latin typeface="+mn-lt"/>
              </a:rPr>
              <a:t> </a:t>
            </a:r>
            <a:r>
              <a:rPr lang="en-US" sz="1200" b="1" dirty="0" smtClean="0">
                <a:solidFill>
                  <a:schemeClr val="accent6"/>
                </a:solidFill>
                <a:latin typeface="+mn-lt"/>
              </a:rPr>
              <a:t>Character</a:t>
            </a:r>
            <a:r>
              <a:rPr lang="en-US" sz="1200" b="0" dirty="0" smtClean="0">
                <a:solidFill>
                  <a:schemeClr val="accent6"/>
                </a:solidFill>
                <a:latin typeface="+mn-lt"/>
              </a:rPr>
              <a:t> </a:t>
            </a:r>
            <a:r>
              <a:rPr lang="en-US" sz="1200" b="1" dirty="0" smtClean="0">
                <a:solidFill>
                  <a:schemeClr val="accent6"/>
                </a:solidFill>
                <a:latin typeface="+mn-lt"/>
              </a:rPr>
              <a:t>Spacing</a:t>
            </a:r>
            <a:r>
              <a:rPr lang="en-US" sz="1200" b="0" dirty="0" smtClean="0">
                <a:solidFill>
                  <a:schemeClr val="accent6"/>
                </a:solidFill>
                <a:latin typeface="+mn-lt"/>
              </a:rPr>
              <a:t>,</a:t>
            </a:r>
            <a:r>
              <a:rPr lang="en-US" sz="1200" b="0" baseline="0" dirty="0" smtClean="0">
                <a:solidFill>
                  <a:schemeClr val="accent6"/>
                </a:solidFill>
                <a:latin typeface="+mn-lt"/>
              </a:rPr>
              <a:t> and then do the following:</a:t>
            </a:r>
          </a:p>
          <a:p>
            <a:pPr marL="1143000" lvl="2" indent="-228600">
              <a:buFont typeface="Arial" pitchFamily="34" charset="0"/>
              <a:buChar char="•"/>
            </a:pPr>
            <a:r>
              <a:rPr lang="en-US" sz="1200" b="0" baseline="0" dirty="0" smtClean="0">
                <a:solidFill>
                  <a:schemeClr val="accent6"/>
                </a:solidFill>
                <a:latin typeface="+mn-lt"/>
              </a:rPr>
              <a:t>To expand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Loose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Loose</a:t>
            </a:r>
            <a:r>
              <a:rPr lang="en-US" sz="1200" b="0"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To contract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Tight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Tight</a:t>
            </a:r>
            <a:r>
              <a:rPr lang="en-US" sz="1200" b="0" baseline="0" dirty="0" smtClean="0">
                <a:solidFill>
                  <a:schemeClr val="accent6"/>
                </a:solidFill>
                <a:latin typeface="+mn-lt"/>
              </a:rPr>
              <a:t>.</a:t>
            </a:r>
            <a:r>
              <a:rPr lang="en-US" sz="1200" b="1"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For more precise character spacing, click </a:t>
            </a:r>
            <a:r>
              <a:rPr lang="en-US" sz="1200" b="1" baseline="0" dirty="0" smtClean="0">
                <a:solidFill>
                  <a:schemeClr val="accent6"/>
                </a:solidFill>
                <a:latin typeface="+mn-lt"/>
              </a:rPr>
              <a:t>More Spacing</a:t>
            </a:r>
            <a:r>
              <a:rPr lang="en-US" sz="1200" b="0" baseline="0" dirty="0" smtClean="0">
                <a:solidFill>
                  <a:schemeClr val="accent6"/>
                </a:solidFill>
                <a:latin typeface="+mn-lt"/>
              </a:rPr>
              <a:t>. In the </a:t>
            </a:r>
            <a:r>
              <a:rPr lang="en-US" sz="1200" b="1" baseline="0" dirty="0" smtClean="0">
                <a:solidFill>
                  <a:schemeClr val="accent6"/>
                </a:solidFill>
                <a:latin typeface="+mn-lt"/>
              </a:rPr>
              <a:t>Font</a:t>
            </a:r>
            <a:r>
              <a:rPr lang="en-US" sz="1200" b="0" baseline="0" dirty="0" smtClean="0">
                <a:solidFill>
                  <a:schemeClr val="accent6"/>
                </a:solidFill>
                <a:latin typeface="+mn-lt"/>
              </a:rPr>
              <a:t> dialog box, on the </a:t>
            </a:r>
            <a:r>
              <a:rPr lang="en-US" sz="1200" b="1" baseline="0" dirty="0" smtClean="0">
                <a:solidFill>
                  <a:schemeClr val="accent6"/>
                </a:solidFill>
                <a:latin typeface="+mn-lt"/>
              </a:rPr>
              <a:t>Character Spacing </a:t>
            </a:r>
            <a:r>
              <a:rPr lang="en-US" sz="1200" b="0" baseline="0" dirty="0" smtClean="0">
                <a:solidFill>
                  <a:schemeClr val="accent6"/>
                </a:solidFill>
                <a:latin typeface="+mn-lt"/>
              </a:rPr>
              <a:t>tab, in the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Expanded</a:t>
            </a:r>
            <a:r>
              <a:rPr lang="en-US" sz="1200" b="0" baseline="0" dirty="0" smtClean="0">
                <a:solidFill>
                  <a:schemeClr val="accent6"/>
                </a:solidFill>
                <a:latin typeface="+mn-lt"/>
              </a:rPr>
              <a:t> or </a:t>
            </a:r>
            <a:r>
              <a:rPr lang="en-US" sz="1200" b="1" baseline="0" dirty="0" smtClean="0">
                <a:solidFill>
                  <a:schemeClr val="accent6"/>
                </a:solidFill>
                <a:latin typeface="+mn-lt"/>
              </a:rPr>
              <a:t>Condensed</a:t>
            </a:r>
            <a:r>
              <a:rPr lang="en-US" sz="1200" b="0" baseline="0" dirty="0" smtClean="0">
                <a:solidFill>
                  <a:schemeClr val="accent6"/>
                </a:solidFill>
                <a:latin typeface="+mn-lt"/>
              </a:rPr>
              <a:t>. In the </a:t>
            </a:r>
            <a:r>
              <a:rPr lang="en-US" sz="1200" b="1" baseline="0" dirty="0" smtClean="0">
                <a:solidFill>
                  <a:schemeClr val="accent6"/>
                </a:solidFill>
                <a:latin typeface="+mn-lt"/>
              </a:rPr>
              <a:t>By</a:t>
            </a:r>
            <a:r>
              <a:rPr lang="en-US" sz="1200" b="0" baseline="0" dirty="0" smtClean="0">
                <a:solidFill>
                  <a:schemeClr val="accent6"/>
                </a:solidFill>
                <a:latin typeface="+mn-lt"/>
              </a:rPr>
              <a:t> box, adjust the size by 0.1-pt increments until the text is spaced evenly.</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Press and hold SHIFT and select the text box and the donut shape.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and then click </a:t>
            </a:r>
            <a:r>
              <a:rPr lang="en-US" sz="1200" b="1" i="0" baseline="0" dirty="0" smtClean="0"/>
              <a:t>Group</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group.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to Slide</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Center</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Middle</a:t>
            </a:r>
            <a:r>
              <a:rPr lang="en-US" sz="1200" b="0" kern="1200" baseline="0" dirty="0" smtClean="0">
                <a:solidFill>
                  <a:schemeClr val="accent6"/>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sz="1200" i="0" baseline="0" dirty="0" smtClean="0"/>
          </a:p>
          <a:p>
            <a:endParaRPr lang="en-US" sz="1200" b="0" baseline="0" dirty="0" smtClean="0">
              <a:solidFill>
                <a:schemeClr val="accent6"/>
              </a:solidFill>
              <a:latin typeface="+mn-lt"/>
            </a:endParaRPr>
          </a:p>
          <a:p>
            <a:r>
              <a:rPr lang="en-US" sz="1200" baseline="0" dirty="0" smtClean="0">
                <a:latin typeface="+mn-lt"/>
              </a:rPr>
              <a:t>To reproduce the background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a:t>
            </a:r>
            <a:r>
              <a:rPr lang="en-US" sz="1200" b="1" kern="1200" baseline="0" dirty="0" smtClean="0">
                <a:solidFill>
                  <a:schemeClr val="tx1"/>
                </a:solidFill>
                <a:latin typeface="+mn-lt"/>
                <a:ea typeface="+mn-ea"/>
                <a:cs typeface="+mn-cs"/>
              </a:rPr>
              <a: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solidFill>
                  <a:schemeClr val="accent6"/>
                </a:solidFill>
                <a:latin typeface="+mn-lt"/>
              </a:rPr>
              <a:t>Aqua, Accent</a:t>
            </a:r>
            <a:r>
              <a:rPr lang="en-US" sz="1200" b="1" baseline="0" dirty="0" smtClean="0">
                <a:solidFill>
                  <a:schemeClr val="accent6"/>
                </a:solidFill>
                <a:latin typeface="+mn-lt"/>
              </a:rPr>
              <a:t> 5, Darker 25% </a:t>
            </a:r>
            <a:r>
              <a:rPr lang="en-US" sz="1200" b="0" baseline="0" dirty="0" smtClean="0">
                <a:solidFill>
                  <a:schemeClr val="accent6"/>
                </a:solidFill>
                <a:latin typeface="+mn-lt"/>
              </a:rPr>
              <a:t>(fifth row, ninth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next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Aqua, Accent 5, Darker 50%</a:t>
            </a:r>
            <a:r>
              <a:rPr lang="en-US" sz="1200" b="0" baseline="0" dirty="0" smtClean="0">
                <a:solidFill>
                  <a:schemeClr val="accent6"/>
                </a:solidFill>
                <a:latin typeface="+mn-lt"/>
              </a:rPr>
              <a:t> (sixth row, ninth option from the left). </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Black, Text 1</a:t>
            </a:r>
            <a:r>
              <a:rPr lang="en-US" sz="1200" b="0" baseline="0" dirty="0" smtClean="0">
                <a:solidFill>
                  <a:schemeClr val="accent6"/>
                </a:solidFill>
                <a:latin typeface="+mn-lt"/>
              </a:rPr>
              <a:t> (first row, second option from the left).</a:t>
            </a:r>
            <a:endParaRPr lang="en-US" sz="1200" b="0" baseline="0" dirty="0" smtClean="0">
              <a:latin typeface="+mn-lt"/>
            </a:endParaRPr>
          </a:p>
          <a:p>
            <a:pPr marL="1143000" lvl="2" indent="-228600">
              <a:buFont typeface="Arial" pitchFamily="34" charset="0"/>
              <a:buChar char="•"/>
            </a:pPr>
            <a:endParaRPr lang="en-US" sz="1400" b="0" baseline="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numCol="2" spcCol="182880">
            <a:normAutofit fontScale="47500" lnSpcReduction="20000"/>
          </a:bodyPr>
          <a:lstStyle/>
          <a:p>
            <a:r>
              <a:rPr lang="en-US" sz="1400" b="1" dirty="0" smtClean="0"/>
              <a:t>Donut</a:t>
            </a:r>
            <a:r>
              <a:rPr lang="en-US" sz="1400" b="1" baseline="0" dirty="0" smtClean="0"/>
              <a:t> with text inside</a:t>
            </a:r>
          </a:p>
          <a:p>
            <a:r>
              <a:rPr lang="en-US" sz="1400" b="0" baseline="0" dirty="0" smtClean="0"/>
              <a:t>(Intermediate)</a:t>
            </a:r>
          </a:p>
          <a:p>
            <a:endParaRPr lang="en-US" sz="1400" b="1" baseline="0" dirty="0" smtClean="0"/>
          </a:p>
          <a:p>
            <a:endParaRPr lang="en-US" sz="1400" b="1" baseline="0" dirty="0" smtClean="0"/>
          </a:p>
          <a:p>
            <a:r>
              <a:rPr lang="en-US" sz="1200" b="0" baseline="0" dirty="0" smtClean="0">
                <a:latin typeface="+mn-lt"/>
              </a:rPr>
              <a:t>To reproduce the circle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Shapes</a:t>
            </a:r>
            <a:r>
              <a:rPr lang="en-US" sz="1200" i="0" baseline="0" dirty="0" smtClean="0"/>
              <a:t>, and then under </a:t>
            </a:r>
            <a:r>
              <a:rPr lang="en-US" sz="1200" b="1" i="0" baseline="0" dirty="0" smtClean="0"/>
              <a:t>Basic Shapes </a:t>
            </a:r>
            <a:r>
              <a:rPr lang="en-US" sz="1200" i="0" baseline="0" dirty="0" smtClean="0"/>
              <a:t>click </a:t>
            </a:r>
            <a:r>
              <a:rPr lang="en-US" sz="1200" b="1" i="0" baseline="0" dirty="0" smtClean="0"/>
              <a:t>Donut </a:t>
            </a:r>
            <a:r>
              <a:rPr lang="en-US" sz="1200" b="0" i="0" baseline="0" dirty="0" smtClean="0"/>
              <a:t>(third row, second option from the left)</a:t>
            </a:r>
            <a:r>
              <a:rPr lang="en-US" sz="1200" i="0" baseline="0" dirty="0" smtClean="0"/>
              <a:t>. On the slide, drag to draw a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Drag the yellow diamond adjustment handle to the left to decrease the width of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donut.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5.92”</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5.92”</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Outline</a:t>
            </a:r>
            <a:r>
              <a:rPr lang="en-US" sz="1200" i="0" baseline="0" dirty="0" smtClean="0"/>
              <a:t>, and then click </a:t>
            </a:r>
            <a:r>
              <a:rPr lang="en-US" sz="1200" b="1" i="0" baseline="0" dirty="0" smtClean="0"/>
              <a:t>No Outline</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Fill</a:t>
            </a:r>
            <a:r>
              <a:rPr lang="en-US" sz="1200" i="0" baseline="0" dirty="0" smtClean="0"/>
              <a:t>, and then under </a:t>
            </a:r>
            <a:r>
              <a:rPr lang="en-US" sz="1200" b="1" i="0" baseline="0" dirty="0" smtClean="0"/>
              <a:t>Theme Colors </a:t>
            </a:r>
            <a:r>
              <a:rPr lang="en-US" sz="1200" i="0" baseline="0" dirty="0" smtClean="0"/>
              <a:t>click </a:t>
            </a:r>
            <a:r>
              <a:rPr lang="en-US" sz="1200" b="1" baseline="0" dirty="0" smtClean="0">
                <a:solidFill>
                  <a:schemeClr val="accent6"/>
                </a:solidFill>
                <a:latin typeface="+mn-lt"/>
              </a:rPr>
              <a:t>Olive Green, Accent 3, Darker 25%</a:t>
            </a:r>
            <a:r>
              <a:rPr lang="en-US" sz="1200" b="0" baseline="0" dirty="0" smtClean="0">
                <a:solidFill>
                  <a:schemeClr val="accent6"/>
                </a:solidFill>
                <a:latin typeface="+mn-lt"/>
              </a:rPr>
              <a:t> (fifth row, seventh option from the left). </a:t>
            </a:r>
            <a:endParaRPr lang="en-US" sz="1200" i="0" dirty="0" smtClean="0"/>
          </a:p>
          <a:p>
            <a:pPr marL="228600" indent="-228600">
              <a:buFont typeface="+mj-lt"/>
              <a:buAutoNum type="arabicPeriod"/>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a:t>
            </a:r>
            <a:r>
              <a:rPr lang="en-US" sz="1200" b="1" i="0" baseline="0" dirty="0" smtClean="0"/>
              <a:t>Shape Effects</a:t>
            </a:r>
            <a:r>
              <a:rPr lang="en-US" sz="1200" i="0" baseline="0" dirty="0" smtClean="0"/>
              <a:t>, and then do the following:</a:t>
            </a:r>
          </a:p>
          <a:p>
            <a:pPr marL="685800" lvl="1" indent="-228600">
              <a:buFont typeface="Arial" pitchFamily="34" charset="0"/>
              <a:buChar char="•"/>
            </a:pPr>
            <a:r>
              <a:rPr lang="en-US" sz="1200" i="0" baseline="0" dirty="0" smtClean="0"/>
              <a:t>Point to </a:t>
            </a:r>
            <a:r>
              <a:rPr lang="en-US" sz="1200" b="1" i="0" baseline="0" dirty="0" smtClean="0"/>
              <a:t>Bevel</a:t>
            </a:r>
            <a:r>
              <a:rPr lang="en-US" sz="1200" i="0" baseline="0" dirty="0" smtClean="0"/>
              <a:t>, and then under </a:t>
            </a:r>
            <a:r>
              <a:rPr lang="en-US" sz="1200" b="1" i="0" baseline="0" dirty="0" smtClean="0"/>
              <a:t>Bevel</a:t>
            </a:r>
            <a:r>
              <a:rPr lang="en-US" sz="1200" i="0" baseline="0" dirty="0" smtClean="0"/>
              <a:t> click </a:t>
            </a:r>
            <a:r>
              <a:rPr lang="en-US" sz="1200" b="1" i="0" baseline="0" dirty="0" smtClean="0"/>
              <a:t>Soft Round </a:t>
            </a:r>
            <a:r>
              <a:rPr lang="en-US" sz="1200" i="0" baseline="0" dirty="0" smtClean="0"/>
              <a:t>(second row, second option from the left). </a:t>
            </a:r>
          </a:p>
          <a:p>
            <a:pPr marL="685800" lvl="1" indent="-228600">
              <a:buFont typeface="Arial" pitchFamily="34" charset="0"/>
              <a:buChar cha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dirty="0" smtClean="0">
                <a:solidFill>
                  <a:schemeClr val="tx1"/>
                </a:solidFill>
                <a:latin typeface="+mn-lt"/>
              </a:rPr>
              <a:t>Offset Diagonal Bottom Right </a:t>
            </a:r>
            <a:r>
              <a:rPr lang="en-US" sz="1200" b="0" dirty="0" smtClean="0">
                <a:solidFill>
                  <a:schemeClr val="tx1"/>
                </a:solidFill>
                <a:latin typeface="+mn-lt"/>
              </a:rPr>
              <a:t>(first</a:t>
            </a:r>
            <a:r>
              <a:rPr lang="en-US" sz="1200" b="0" baseline="0" dirty="0" smtClean="0">
                <a:solidFill>
                  <a:schemeClr val="tx1"/>
                </a:solidFill>
                <a:latin typeface="+mn-lt"/>
              </a:rPr>
              <a:t> row, first option from the left)</a:t>
            </a:r>
            <a:r>
              <a:rPr lang="en-US" sz="1200" b="0" dirty="0" smtClean="0">
                <a:solidFill>
                  <a:schemeClr val="tx1"/>
                </a:solidFill>
                <a:latin typeface="+mn-lt"/>
              </a:rPr>
              <a:t>.</a:t>
            </a:r>
          </a:p>
          <a:p>
            <a:pPr marL="685800" lvl="1" indent="-228600">
              <a:buFont typeface="Arial" pitchFamily="34" charset="0"/>
              <a:buChar char="•"/>
            </a:pPr>
            <a:endParaRPr lang="en-US" sz="1200" b="0" i="0" baseline="0" dirty="0" smtClean="0">
              <a:solidFill>
                <a:schemeClr val="tx1"/>
              </a:solidFill>
              <a:latin typeface="+mn-lt"/>
            </a:endParaRPr>
          </a:p>
          <a:p>
            <a:r>
              <a:rPr lang="en-US" sz="1200" b="0" baseline="0" dirty="0" smtClean="0">
                <a:latin typeface="+mn-lt"/>
              </a:rPr>
              <a:t>To reproduce the text on this slide, do the following:</a:t>
            </a:r>
          </a:p>
          <a:p>
            <a:endParaRPr lang="en-US" sz="1200" b="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i="0" baseline="0" dirty="0" smtClean="0"/>
              <a:t>Enter text in the text box, select the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sz="1200" b="1" baseline="0" dirty="0" smtClean="0">
                <a:latin typeface="+mn-lt"/>
              </a:rPr>
              <a:t>Consolas </a:t>
            </a:r>
            <a:r>
              <a:rPr lang="en-US" sz="1200" i="0" baseline="0" dirty="0" smtClean="0"/>
              <a:t>from the </a:t>
            </a:r>
            <a:r>
              <a:rPr lang="en-US" sz="1200" b="1" i="0" baseline="0" dirty="0" smtClean="0"/>
              <a:t>Font</a:t>
            </a:r>
            <a:r>
              <a:rPr lang="en-US" sz="1200" i="0" baseline="0" dirty="0" smtClean="0"/>
              <a:t> list, enter </a:t>
            </a:r>
            <a:r>
              <a:rPr lang="en-US" sz="1200" b="1" baseline="0" dirty="0" smtClean="0">
                <a:latin typeface="+mn-lt"/>
              </a:rPr>
              <a:t>27</a:t>
            </a:r>
            <a:r>
              <a:rPr lang="en-US" sz="1200" i="0" baseline="0" dirty="0" smtClean="0"/>
              <a:t> in the </a:t>
            </a:r>
            <a:r>
              <a:rPr lang="en-US" sz="1200" b="1" i="0" baseline="0" dirty="0" smtClean="0"/>
              <a:t>Font Size </a:t>
            </a:r>
            <a:r>
              <a:rPr lang="en-US" sz="1200" i="0" baseline="0" dirty="0" smtClean="0"/>
              <a:t>box, click the button next to </a:t>
            </a:r>
            <a:r>
              <a:rPr lang="en-US" sz="1200" b="1" i="0" baseline="0" dirty="0" smtClean="0"/>
              <a:t>Font Color</a:t>
            </a:r>
            <a:r>
              <a:rPr lang="en-US" sz="1200" i="0" baseline="0" dirty="0" smtClean="0"/>
              <a:t>, and then under </a:t>
            </a:r>
            <a:r>
              <a:rPr lang="en-US" sz="1200" b="1" i="0" baseline="0" dirty="0" smtClean="0"/>
              <a:t>Theme Colors </a:t>
            </a:r>
            <a:r>
              <a:rPr lang="en-US" sz="1200" i="0" baseline="0" dirty="0" smtClean="0"/>
              <a:t>click </a:t>
            </a:r>
            <a:r>
              <a:rPr lang="en-US" sz="1200" b="1" i="0" baseline="0" dirty="0" smtClean="0"/>
              <a:t>White, Background 1 </a:t>
            </a:r>
            <a:r>
              <a:rPr lang="en-US" sz="1200" i="0" baseline="0" dirty="0" smtClean="0"/>
              <a:t>(first row, first option from the left).</a:t>
            </a:r>
            <a:r>
              <a:rPr lang="en-US" sz="1200" b="0" baseline="0" dirty="0" smtClean="0">
                <a:latin typeface="+mn-lt"/>
              </a:rPr>
              <a:t> Tip: To enter the two bullets with the text, o</a:t>
            </a:r>
            <a:r>
              <a:rPr lang="en-US" sz="1200" baseline="0" dirty="0" smtClean="0"/>
              <a:t>n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Symbol</a:t>
            </a:r>
            <a:r>
              <a:rPr lang="en-US" sz="1200" baseline="0" dirty="0" smtClean="0"/>
              <a:t>. In the </a:t>
            </a:r>
            <a:r>
              <a:rPr lang="en-US" sz="1200" b="1" baseline="0" dirty="0" smtClean="0"/>
              <a:t>Symbol</a:t>
            </a:r>
            <a:r>
              <a:rPr lang="en-US" sz="1200" baseline="0" dirty="0" smtClean="0"/>
              <a:t> dialog box,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(normal text)</a:t>
            </a:r>
            <a:r>
              <a:rPr lang="en-US" sz="1200" kern="1200" dirty="0" smtClean="0">
                <a:solidFill>
                  <a:schemeClr val="tx1"/>
                </a:solidFill>
                <a:latin typeface="+mn-lt"/>
                <a:ea typeface="+mn-ea"/>
                <a:cs typeface="+mn-cs"/>
              </a:rPr>
              <a:t>.</a:t>
            </a:r>
            <a:endParaRPr lang="en-US" sz="1200" b="0" baseline="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Character Code </a:t>
            </a:r>
            <a:r>
              <a:rPr lang="en-US" sz="1200" kern="1200" dirty="0" smtClean="0">
                <a:solidFill>
                  <a:schemeClr val="tx1"/>
                </a:solidFill>
                <a:latin typeface="+mn-lt"/>
                <a:ea typeface="+mn-ea"/>
                <a:cs typeface="+mn-cs"/>
              </a:rPr>
              <a:t>box, enter</a:t>
            </a:r>
            <a:r>
              <a:rPr lang="en-US" sz="1200" b="1" kern="1200" dirty="0" smtClean="0">
                <a:solidFill>
                  <a:schemeClr val="tx1"/>
                </a:solidFill>
                <a:latin typeface="+mn-lt"/>
                <a:ea typeface="+mn-ea"/>
                <a:cs typeface="+mn-cs"/>
              </a:rPr>
              <a:t> 0095 </a:t>
            </a:r>
            <a:r>
              <a:rPr lang="en-US" sz="1200" kern="1200" dirty="0" smtClean="0">
                <a:solidFill>
                  <a:schemeClr val="tx1"/>
                </a:solidFill>
                <a:latin typeface="+mn-lt"/>
                <a:ea typeface="+mn-ea"/>
                <a:cs typeface="+mn-cs"/>
              </a:rPr>
              <a:t>to select </a:t>
            </a:r>
            <a:r>
              <a:rPr lang="en-US" sz="1200" b="1" kern="1200" dirty="0" smtClean="0">
                <a:solidFill>
                  <a:schemeClr val="tx1"/>
                </a:solidFill>
                <a:latin typeface="+mn-lt"/>
                <a:ea typeface="+mn-ea"/>
                <a:cs typeface="+mn-cs"/>
              </a:rPr>
              <a:t>BULLET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Insert</a:t>
            </a:r>
            <a:r>
              <a:rPr lang="en-US" sz="1200" baseline="0" dirty="0" smtClean="0"/>
              <a:t>.</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Align Text Left </a:t>
            </a:r>
            <a:r>
              <a:rPr lang="en-US" sz="1200" i="0" baseline="0" dirty="0" smtClean="0"/>
              <a:t>to align the text left in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text box.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WordArt Styles </a:t>
            </a:r>
            <a:r>
              <a:rPr lang="en-US" sz="1200" i="0" baseline="0" dirty="0" smtClean="0"/>
              <a:t>group, click </a:t>
            </a:r>
            <a:r>
              <a:rPr lang="en-US" sz="1200" b="1" i="0" baseline="0" dirty="0" smtClean="0"/>
              <a:t>Text Effects</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i="0" baseline="0" dirty="0" smtClean="0"/>
              <a:t>Offset Diagonal Bottom Right </a:t>
            </a:r>
            <a:r>
              <a:rPr lang="en-US" sz="1200" b="0" i="0" baseline="0" dirty="0" smtClean="0"/>
              <a:t>(first row, first option from the left)</a:t>
            </a:r>
            <a:r>
              <a:rPr lang="en-US" sz="1200" i="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Transform</a:t>
            </a:r>
            <a:r>
              <a:rPr lang="en-US" sz="1200" i="0" baseline="0" dirty="0" smtClean="0"/>
              <a:t>, and then under </a:t>
            </a:r>
            <a:r>
              <a:rPr lang="en-US" sz="1200" b="1" i="0" baseline="0" dirty="0" smtClean="0"/>
              <a:t>Follow Path </a:t>
            </a:r>
            <a:r>
              <a:rPr lang="en-US" sz="1200" b="0" i="0" baseline="0" dirty="0" smtClean="0"/>
              <a:t>click</a:t>
            </a:r>
            <a:r>
              <a:rPr lang="en-US" sz="1200" b="1" i="0" baseline="0" dirty="0" smtClean="0"/>
              <a:t> Circle</a:t>
            </a:r>
            <a:r>
              <a:rPr lang="en-US" sz="1200" b="0" i="0" baseline="0" dirty="0" smtClean="0"/>
              <a:t> (third option from the left)</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4.78”</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4.78”</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Drag the text box onto the donut shape so that the text wraps around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If the text does not wrap completely and evenly around the donut shape, select the text box and then do the following:</a:t>
            </a:r>
          </a:p>
          <a:p>
            <a:pPr marL="685800" lvl="1" indent="-228600">
              <a:buFont typeface="Arial" pitchFamily="34" charset="0"/>
              <a:buChar char="•"/>
            </a:pPr>
            <a:r>
              <a:rPr lang="en-US" sz="1200" b="0" baseline="0" dirty="0" smtClean="0">
                <a:solidFill>
                  <a:schemeClr val="accent6"/>
                </a:solidFill>
                <a:latin typeface="+mn-lt"/>
              </a:rPr>
              <a:t>If the text does not wrap completely around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a:t>
            </a:r>
            <a:r>
              <a:rPr lang="en-US" sz="1200" b="0" baseline="0" dirty="0" smtClean="0">
                <a:solidFill>
                  <a:schemeClr val="accent6"/>
                </a:solidFill>
                <a:latin typeface="+mn-lt"/>
              </a:rPr>
              <a:t> box, enter larger font sizes in 1-pt increments until the text is evenly spaced within the donut shape. </a:t>
            </a:r>
          </a:p>
          <a:p>
            <a:pPr marL="685800" lvl="1" indent="-228600">
              <a:buFont typeface="Arial" pitchFamily="34" charset="0"/>
              <a:buChar char="•"/>
            </a:pPr>
            <a:r>
              <a:rPr lang="en-US" sz="1200" b="0" baseline="0" dirty="0" smtClean="0">
                <a:solidFill>
                  <a:schemeClr val="accent6"/>
                </a:solidFill>
                <a:latin typeface="+mn-lt"/>
              </a:rPr>
              <a:t>If the entire line of text does not fit evenly within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 </a:t>
            </a:r>
            <a:r>
              <a:rPr lang="en-US" sz="1200" b="0" baseline="0" dirty="0" smtClean="0">
                <a:solidFill>
                  <a:schemeClr val="accent6"/>
                </a:solidFill>
                <a:latin typeface="+mn-lt"/>
              </a:rPr>
              <a:t>box, enter smaller font sizes in 1-pt increments until the text is evenly spaced within the donut shape.</a:t>
            </a:r>
          </a:p>
          <a:p>
            <a:pPr marL="685800" lvl="1" indent="-228600">
              <a:buFont typeface="Arial" pitchFamily="34" charset="0"/>
              <a:buChar char="•"/>
            </a:pPr>
            <a:r>
              <a:rPr lang="en-US" sz="1200" b="0" baseline="0" dirty="0" smtClean="0">
                <a:solidFill>
                  <a:schemeClr val="accent6"/>
                </a:solidFill>
                <a:latin typeface="+mn-lt"/>
              </a:rPr>
              <a:t>If the text does not wrap completely around or does not fit evenly within the donut shape, also try editing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On</a:t>
            </a:r>
            <a:r>
              <a:rPr lang="en-US" sz="1200" b="0" dirty="0" smtClean="0">
                <a:solidFill>
                  <a:schemeClr val="accent6"/>
                </a:solidFill>
                <a:latin typeface="+mn-lt"/>
              </a:rPr>
              <a:t> the </a:t>
            </a:r>
            <a:r>
              <a:rPr lang="en-US" sz="1200" b="1" dirty="0" smtClean="0">
                <a:solidFill>
                  <a:schemeClr val="accent6"/>
                </a:solidFill>
                <a:latin typeface="+mn-lt"/>
              </a:rPr>
              <a:t>Home</a:t>
            </a:r>
            <a:r>
              <a:rPr lang="en-US" sz="1200" b="0" dirty="0" smtClean="0">
                <a:solidFill>
                  <a:schemeClr val="accent6"/>
                </a:solidFill>
                <a:latin typeface="+mn-lt"/>
              </a:rPr>
              <a:t> tab,</a:t>
            </a:r>
            <a:r>
              <a:rPr lang="en-US" sz="1200" b="0" baseline="0" dirty="0" smtClean="0">
                <a:solidFill>
                  <a:schemeClr val="accent6"/>
                </a:solidFill>
                <a:latin typeface="+mn-lt"/>
              </a:rPr>
              <a:t> in the</a:t>
            </a:r>
            <a:r>
              <a:rPr lang="en-US" sz="1200" b="0" dirty="0" smtClean="0">
                <a:solidFill>
                  <a:schemeClr val="accent6"/>
                </a:solidFill>
                <a:latin typeface="+mn-lt"/>
              </a:rPr>
              <a:t> </a:t>
            </a:r>
            <a:r>
              <a:rPr lang="en-US" sz="1200" b="1" dirty="0" smtClean="0">
                <a:solidFill>
                  <a:schemeClr val="accent6"/>
                </a:solidFill>
                <a:latin typeface="+mn-lt"/>
              </a:rPr>
              <a:t>Font</a:t>
            </a:r>
            <a:r>
              <a:rPr lang="en-US" sz="1200" b="0" dirty="0" smtClean="0">
                <a:solidFill>
                  <a:schemeClr val="accent6"/>
                </a:solidFill>
                <a:latin typeface="+mn-lt"/>
              </a:rPr>
              <a:t> group,</a:t>
            </a:r>
            <a:r>
              <a:rPr lang="en-US" sz="1200" b="0" baseline="0" dirty="0" smtClean="0">
                <a:solidFill>
                  <a:schemeClr val="accent6"/>
                </a:solidFill>
                <a:latin typeface="+mn-lt"/>
              </a:rPr>
              <a:t> click</a:t>
            </a:r>
            <a:r>
              <a:rPr lang="en-US" sz="1200" b="0" dirty="0" smtClean="0">
                <a:solidFill>
                  <a:schemeClr val="accent6"/>
                </a:solidFill>
                <a:latin typeface="+mn-lt"/>
              </a:rPr>
              <a:t> </a:t>
            </a:r>
            <a:r>
              <a:rPr lang="en-US" sz="1200" b="1" dirty="0" smtClean="0">
                <a:solidFill>
                  <a:schemeClr val="accent6"/>
                </a:solidFill>
                <a:latin typeface="+mn-lt"/>
              </a:rPr>
              <a:t>Character</a:t>
            </a:r>
            <a:r>
              <a:rPr lang="en-US" sz="1200" b="0" dirty="0" smtClean="0">
                <a:solidFill>
                  <a:schemeClr val="accent6"/>
                </a:solidFill>
                <a:latin typeface="+mn-lt"/>
              </a:rPr>
              <a:t> </a:t>
            </a:r>
            <a:r>
              <a:rPr lang="en-US" sz="1200" b="1" dirty="0" smtClean="0">
                <a:solidFill>
                  <a:schemeClr val="accent6"/>
                </a:solidFill>
                <a:latin typeface="+mn-lt"/>
              </a:rPr>
              <a:t>Spacing</a:t>
            </a:r>
            <a:r>
              <a:rPr lang="en-US" sz="1200" b="0" dirty="0" smtClean="0">
                <a:solidFill>
                  <a:schemeClr val="accent6"/>
                </a:solidFill>
                <a:latin typeface="+mn-lt"/>
              </a:rPr>
              <a:t>,</a:t>
            </a:r>
            <a:r>
              <a:rPr lang="en-US" sz="1200" b="0" baseline="0" dirty="0" smtClean="0">
                <a:solidFill>
                  <a:schemeClr val="accent6"/>
                </a:solidFill>
                <a:latin typeface="+mn-lt"/>
              </a:rPr>
              <a:t> and then do the following:</a:t>
            </a:r>
          </a:p>
          <a:p>
            <a:pPr marL="1143000" lvl="2" indent="-228600">
              <a:buFont typeface="Arial" pitchFamily="34" charset="0"/>
              <a:buChar char="•"/>
            </a:pPr>
            <a:r>
              <a:rPr lang="en-US" sz="1200" b="0" baseline="0" dirty="0" smtClean="0">
                <a:solidFill>
                  <a:schemeClr val="accent6"/>
                </a:solidFill>
                <a:latin typeface="+mn-lt"/>
              </a:rPr>
              <a:t>To expand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Loose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Loose</a:t>
            </a:r>
            <a:r>
              <a:rPr lang="en-US" sz="1200" b="0"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To contract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Tight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Tight</a:t>
            </a:r>
            <a:r>
              <a:rPr lang="en-US" sz="1200" b="0" baseline="0" dirty="0" smtClean="0">
                <a:solidFill>
                  <a:schemeClr val="accent6"/>
                </a:solidFill>
                <a:latin typeface="+mn-lt"/>
              </a:rPr>
              <a:t>.</a:t>
            </a:r>
            <a:r>
              <a:rPr lang="en-US" sz="1200" b="1"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For more precise character spacing, click </a:t>
            </a:r>
            <a:r>
              <a:rPr lang="en-US" sz="1200" b="1" baseline="0" dirty="0" smtClean="0">
                <a:solidFill>
                  <a:schemeClr val="accent6"/>
                </a:solidFill>
                <a:latin typeface="+mn-lt"/>
              </a:rPr>
              <a:t>More Spacing</a:t>
            </a:r>
            <a:r>
              <a:rPr lang="en-US" sz="1200" b="0" baseline="0" dirty="0" smtClean="0">
                <a:solidFill>
                  <a:schemeClr val="accent6"/>
                </a:solidFill>
                <a:latin typeface="+mn-lt"/>
              </a:rPr>
              <a:t>. In the </a:t>
            </a:r>
            <a:r>
              <a:rPr lang="en-US" sz="1200" b="1" baseline="0" dirty="0" smtClean="0">
                <a:solidFill>
                  <a:schemeClr val="accent6"/>
                </a:solidFill>
                <a:latin typeface="+mn-lt"/>
              </a:rPr>
              <a:t>Font</a:t>
            </a:r>
            <a:r>
              <a:rPr lang="en-US" sz="1200" b="0" baseline="0" dirty="0" smtClean="0">
                <a:solidFill>
                  <a:schemeClr val="accent6"/>
                </a:solidFill>
                <a:latin typeface="+mn-lt"/>
              </a:rPr>
              <a:t> dialog box, on the </a:t>
            </a:r>
            <a:r>
              <a:rPr lang="en-US" sz="1200" b="1" baseline="0" dirty="0" smtClean="0">
                <a:solidFill>
                  <a:schemeClr val="accent6"/>
                </a:solidFill>
                <a:latin typeface="+mn-lt"/>
              </a:rPr>
              <a:t>Character Spacing </a:t>
            </a:r>
            <a:r>
              <a:rPr lang="en-US" sz="1200" b="0" baseline="0" dirty="0" smtClean="0">
                <a:solidFill>
                  <a:schemeClr val="accent6"/>
                </a:solidFill>
                <a:latin typeface="+mn-lt"/>
              </a:rPr>
              <a:t>tab, in the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Expanded</a:t>
            </a:r>
            <a:r>
              <a:rPr lang="en-US" sz="1200" b="0" baseline="0" dirty="0" smtClean="0">
                <a:solidFill>
                  <a:schemeClr val="accent6"/>
                </a:solidFill>
                <a:latin typeface="+mn-lt"/>
              </a:rPr>
              <a:t> or </a:t>
            </a:r>
            <a:r>
              <a:rPr lang="en-US" sz="1200" b="1" baseline="0" dirty="0" smtClean="0">
                <a:solidFill>
                  <a:schemeClr val="accent6"/>
                </a:solidFill>
                <a:latin typeface="+mn-lt"/>
              </a:rPr>
              <a:t>Condensed</a:t>
            </a:r>
            <a:r>
              <a:rPr lang="en-US" sz="1200" b="0" baseline="0" dirty="0" smtClean="0">
                <a:solidFill>
                  <a:schemeClr val="accent6"/>
                </a:solidFill>
                <a:latin typeface="+mn-lt"/>
              </a:rPr>
              <a:t>. In the </a:t>
            </a:r>
            <a:r>
              <a:rPr lang="en-US" sz="1200" b="1" baseline="0" dirty="0" smtClean="0">
                <a:solidFill>
                  <a:schemeClr val="accent6"/>
                </a:solidFill>
                <a:latin typeface="+mn-lt"/>
              </a:rPr>
              <a:t>By</a:t>
            </a:r>
            <a:r>
              <a:rPr lang="en-US" sz="1200" b="0" baseline="0" dirty="0" smtClean="0">
                <a:solidFill>
                  <a:schemeClr val="accent6"/>
                </a:solidFill>
                <a:latin typeface="+mn-lt"/>
              </a:rPr>
              <a:t> box, adjust the size by 0.1-pt increments until the text is spaced evenly.</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Press and hold SHIFT and select the text box and the donut shape.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and then click </a:t>
            </a:r>
            <a:r>
              <a:rPr lang="en-US" sz="1200" b="1" i="0" baseline="0" dirty="0" smtClean="0"/>
              <a:t>Group</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group.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to Slide</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Center</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Middle</a:t>
            </a:r>
            <a:r>
              <a:rPr lang="en-US" sz="1200" b="0" kern="1200" baseline="0" dirty="0" smtClean="0">
                <a:solidFill>
                  <a:schemeClr val="accent6"/>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sz="1200" i="0" baseline="0" dirty="0" smtClean="0"/>
          </a:p>
          <a:p>
            <a:endParaRPr lang="en-US" sz="1200" b="0" baseline="0" dirty="0" smtClean="0">
              <a:solidFill>
                <a:schemeClr val="accent6"/>
              </a:solidFill>
              <a:latin typeface="+mn-lt"/>
            </a:endParaRPr>
          </a:p>
          <a:p>
            <a:r>
              <a:rPr lang="en-US" sz="1200" baseline="0" dirty="0" smtClean="0">
                <a:latin typeface="+mn-lt"/>
              </a:rPr>
              <a:t>To reproduce the background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a:t>
            </a:r>
            <a:r>
              <a:rPr lang="en-US" sz="1200" b="1" kern="1200" baseline="0" dirty="0" smtClean="0">
                <a:solidFill>
                  <a:schemeClr val="tx1"/>
                </a:solidFill>
                <a:latin typeface="+mn-lt"/>
                <a:ea typeface="+mn-ea"/>
                <a:cs typeface="+mn-cs"/>
              </a:rPr>
              <a: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solidFill>
                  <a:schemeClr val="accent6"/>
                </a:solidFill>
                <a:latin typeface="+mn-lt"/>
              </a:rPr>
              <a:t>Aqua, Accent</a:t>
            </a:r>
            <a:r>
              <a:rPr lang="en-US" sz="1200" b="1" baseline="0" dirty="0" smtClean="0">
                <a:solidFill>
                  <a:schemeClr val="accent6"/>
                </a:solidFill>
                <a:latin typeface="+mn-lt"/>
              </a:rPr>
              <a:t> 5, Darker 25% </a:t>
            </a:r>
            <a:r>
              <a:rPr lang="en-US" sz="1200" b="0" baseline="0" dirty="0" smtClean="0">
                <a:solidFill>
                  <a:schemeClr val="accent6"/>
                </a:solidFill>
                <a:latin typeface="+mn-lt"/>
              </a:rPr>
              <a:t>(fifth row, ninth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next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Aqua, Accent 5, Darker 50%</a:t>
            </a:r>
            <a:r>
              <a:rPr lang="en-US" sz="1200" b="0" baseline="0" dirty="0" smtClean="0">
                <a:solidFill>
                  <a:schemeClr val="accent6"/>
                </a:solidFill>
                <a:latin typeface="+mn-lt"/>
              </a:rPr>
              <a:t> (sixth row, ninth option from the left). </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Black, Text 1</a:t>
            </a:r>
            <a:r>
              <a:rPr lang="en-US" sz="1200" b="0" baseline="0" dirty="0" smtClean="0">
                <a:solidFill>
                  <a:schemeClr val="accent6"/>
                </a:solidFill>
                <a:latin typeface="+mn-lt"/>
              </a:rPr>
              <a:t> (first row, second option from the left).</a:t>
            </a:r>
            <a:endParaRPr lang="en-US" sz="1200" b="0" baseline="0" dirty="0" smtClean="0">
              <a:latin typeface="+mn-lt"/>
            </a:endParaRPr>
          </a:p>
          <a:p>
            <a:pPr marL="1143000" lvl="2" indent="-228600">
              <a:buFont typeface="Arial" pitchFamily="34" charset="0"/>
              <a:buChar char="•"/>
            </a:pPr>
            <a:endParaRPr lang="en-US" sz="1400" b="0" baseline="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numCol="2" spcCol="182880">
            <a:normAutofit fontScale="47500" lnSpcReduction="20000"/>
          </a:bodyPr>
          <a:lstStyle/>
          <a:p>
            <a:r>
              <a:rPr lang="en-US" sz="1400" b="1" dirty="0" smtClean="0"/>
              <a:t>Donut</a:t>
            </a:r>
            <a:r>
              <a:rPr lang="en-US" sz="1400" b="1" baseline="0" dirty="0" smtClean="0"/>
              <a:t> with text inside</a:t>
            </a:r>
          </a:p>
          <a:p>
            <a:r>
              <a:rPr lang="en-US" sz="1400" b="0" baseline="0" dirty="0" smtClean="0"/>
              <a:t>(Intermediate)</a:t>
            </a:r>
          </a:p>
          <a:p>
            <a:endParaRPr lang="en-US" sz="1400" b="1" baseline="0" dirty="0" smtClean="0"/>
          </a:p>
          <a:p>
            <a:endParaRPr lang="en-US" sz="1400" b="1" baseline="0" dirty="0" smtClean="0"/>
          </a:p>
          <a:p>
            <a:r>
              <a:rPr lang="en-US" sz="1200" b="0" baseline="0" dirty="0" smtClean="0">
                <a:latin typeface="+mn-lt"/>
              </a:rPr>
              <a:t>To reproduce the circle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Shapes</a:t>
            </a:r>
            <a:r>
              <a:rPr lang="en-US" sz="1200" i="0" baseline="0" dirty="0" smtClean="0"/>
              <a:t>, and then under </a:t>
            </a:r>
            <a:r>
              <a:rPr lang="en-US" sz="1200" b="1" i="0" baseline="0" dirty="0" smtClean="0"/>
              <a:t>Basic Shapes </a:t>
            </a:r>
            <a:r>
              <a:rPr lang="en-US" sz="1200" i="0" baseline="0" dirty="0" smtClean="0"/>
              <a:t>click </a:t>
            </a:r>
            <a:r>
              <a:rPr lang="en-US" sz="1200" b="1" i="0" baseline="0" dirty="0" smtClean="0"/>
              <a:t>Donut </a:t>
            </a:r>
            <a:r>
              <a:rPr lang="en-US" sz="1200" b="0" i="0" baseline="0" dirty="0" smtClean="0"/>
              <a:t>(third row, second option from the left)</a:t>
            </a:r>
            <a:r>
              <a:rPr lang="en-US" sz="1200" i="0" baseline="0" dirty="0" smtClean="0"/>
              <a:t>. On the slide, drag to draw a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Drag the yellow diamond adjustment handle to the left to decrease the width of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Select the donut.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5.92”</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5.92”</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Outline</a:t>
            </a:r>
            <a:r>
              <a:rPr lang="en-US" sz="1200" i="0" baseline="0" dirty="0" smtClean="0"/>
              <a:t>, and then click </a:t>
            </a:r>
            <a:r>
              <a:rPr lang="en-US" sz="1200" b="1" i="0" baseline="0" dirty="0" smtClean="0"/>
              <a:t>No Outline</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the arrow next to </a:t>
            </a:r>
            <a:r>
              <a:rPr lang="en-US" sz="1200" b="1" i="0" baseline="0" dirty="0" smtClean="0"/>
              <a:t>Shape Fill</a:t>
            </a:r>
            <a:r>
              <a:rPr lang="en-US" sz="1200" i="0" baseline="0" dirty="0" smtClean="0"/>
              <a:t>, and then under </a:t>
            </a:r>
            <a:r>
              <a:rPr lang="en-US" sz="1200" b="1" i="0" baseline="0" dirty="0" smtClean="0"/>
              <a:t>Theme Colors </a:t>
            </a:r>
            <a:r>
              <a:rPr lang="en-US" sz="1200" i="0" baseline="0" dirty="0" smtClean="0"/>
              <a:t>click </a:t>
            </a:r>
            <a:r>
              <a:rPr lang="en-US" sz="1200" b="1" baseline="0" dirty="0" smtClean="0">
                <a:solidFill>
                  <a:schemeClr val="accent6"/>
                </a:solidFill>
                <a:latin typeface="+mn-lt"/>
              </a:rPr>
              <a:t>Olive Green, Accent 3, Darker 25%</a:t>
            </a:r>
            <a:r>
              <a:rPr lang="en-US" sz="1200" b="0" baseline="0" dirty="0" smtClean="0">
                <a:solidFill>
                  <a:schemeClr val="accent6"/>
                </a:solidFill>
                <a:latin typeface="+mn-lt"/>
              </a:rPr>
              <a:t> (fifth row, seventh option from the left). </a:t>
            </a:r>
            <a:endParaRPr lang="en-US" sz="1200" i="0" dirty="0" smtClean="0"/>
          </a:p>
          <a:p>
            <a:pPr marL="228600" indent="-228600">
              <a:buFont typeface="+mj-lt"/>
              <a:buAutoNum type="arabicPeriod"/>
            </a:pPr>
            <a:r>
              <a:rPr lang="en-US" sz="1200" i="0" dirty="0" smtClean="0"/>
              <a:t>Also </a:t>
            </a: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Shape Styles </a:t>
            </a:r>
            <a:r>
              <a:rPr lang="en-US" sz="1200" i="0" baseline="0" dirty="0" smtClean="0"/>
              <a:t>group, click </a:t>
            </a:r>
            <a:r>
              <a:rPr lang="en-US" sz="1200" b="1" i="0" baseline="0" dirty="0" smtClean="0"/>
              <a:t>Shape Effects</a:t>
            </a:r>
            <a:r>
              <a:rPr lang="en-US" sz="1200" i="0" baseline="0" dirty="0" smtClean="0"/>
              <a:t>, and then do the following:</a:t>
            </a:r>
          </a:p>
          <a:p>
            <a:pPr marL="685800" lvl="1" indent="-228600">
              <a:buFont typeface="Arial" pitchFamily="34" charset="0"/>
              <a:buChar char="•"/>
            </a:pPr>
            <a:r>
              <a:rPr lang="en-US" sz="1200" i="0" baseline="0" dirty="0" smtClean="0"/>
              <a:t>Point to </a:t>
            </a:r>
            <a:r>
              <a:rPr lang="en-US" sz="1200" b="1" i="0" baseline="0" dirty="0" smtClean="0"/>
              <a:t>Bevel</a:t>
            </a:r>
            <a:r>
              <a:rPr lang="en-US" sz="1200" i="0" baseline="0" dirty="0" smtClean="0"/>
              <a:t>, and then under </a:t>
            </a:r>
            <a:r>
              <a:rPr lang="en-US" sz="1200" b="1" i="0" baseline="0" dirty="0" smtClean="0"/>
              <a:t>Bevel</a:t>
            </a:r>
            <a:r>
              <a:rPr lang="en-US" sz="1200" i="0" baseline="0" dirty="0" smtClean="0"/>
              <a:t> click </a:t>
            </a:r>
            <a:r>
              <a:rPr lang="en-US" sz="1200" b="1" i="0" baseline="0" dirty="0" smtClean="0"/>
              <a:t>Soft Round </a:t>
            </a:r>
            <a:r>
              <a:rPr lang="en-US" sz="1200" i="0" baseline="0" dirty="0" smtClean="0"/>
              <a:t>(second row, second option from the left). </a:t>
            </a:r>
          </a:p>
          <a:p>
            <a:pPr marL="685800" lvl="1" indent="-228600">
              <a:buFont typeface="Arial" pitchFamily="34" charset="0"/>
              <a:buChar cha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dirty="0" smtClean="0">
                <a:solidFill>
                  <a:schemeClr val="tx1"/>
                </a:solidFill>
                <a:latin typeface="+mn-lt"/>
              </a:rPr>
              <a:t>Offset Diagonal Bottom Right </a:t>
            </a:r>
            <a:r>
              <a:rPr lang="en-US" sz="1200" b="0" dirty="0" smtClean="0">
                <a:solidFill>
                  <a:schemeClr val="tx1"/>
                </a:solidFill>
                <a:latin typeface="+mn-lt"/>
              </a:rPr>
              <a:t>(first</a:t>
            </a:r>
            <a:r>
              <a:rPr lang="en-US" sz="1200" b="0" baseline="0" dirty="0" smtClean="0">
                <a:solidFill>
                  <a:schemeClr val="tx1"/>
                </a:solidFill>
                <a:latin typeface="+mn-lt"/>
              </a:rPr>
              <a:t> row, first option from the left)</a:t>
            </a:r>
            <a:r>
              <a:rPr lang="en-US" sz="1200" b="0" dirty="0" smtClean="0">
                <a:solidFill>
                  <a:schemeClr val="tx1"/>
                </a:solidFill>
                <a:latin typeface="+mn-lt"/>
              </a:rPr>
              <a:t>.</a:t>
            </a:r>
          </a:p>
          <a:p>
            <a:pPr marL="685800" lvl="1" indent="-228600">
              <a:buFont typeface="Arial" pitchFamily="34" charset="0"/>
              <a:buChar char="•"/>
            </a:pPr>
            <a:endParaRPr lang="en-US" sz="1200" b="0" i="0" baseline="0" dirty="0" smtClean="0">
              <a:solidFill>
                <a:schemeClr val="tx1"/>
              </a:solidFill>
              <a:latin typeface="+mn-lt"/>
            </a:endParaRPr>
          </a:p>
          <a:p>
            <a:r>
              <a:rPr lang="en-US" sz="1200" b="0" baseline="0" dirty="0" smtClean="0">
                <a:latin typeface="+mn-lt"/>
              </a:rPr>
              <a:t>To reproduce the text on this slide, do the following:</a:t>
            </a:r>
          </a:p>
          <a:p>
            <a:endParaRPr lang="en-US" sz="1200" b="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i="0" baseline="0" dirty="0" smtClean="0"/>
              <a:t>Enter text in the text box, select the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sz="1200" b="1" baseline="0" dirty="0" smtClean="0">
                <a:latin typeface="+mn-lt"/>
              </a:rPr>
              <a:t>Consolas </a:t>
            </a:r>
            <a:r>
              <a:rPr lang="en-US" sz="1200" i="0" baseline="0" dirty="0" smtClean="0"/>
              <a:t>from the </a:t>
            </a:r>
            <a:r>
              <a:rPr lang="en-US" sz="1200" b="1" i="0" baseline="0" dirty="0" smtClean="0"/>
              <a:t>Font</a:t>
            </a:r>
            <a:r>
              <a:rPr lang="en-US" sz="1200" i="0" baseline="0" dirty="0" smtClean="0"/>
              <a:t> list, enter </a:t>
            </a:r>
            <a:r>
              <a:rPr lang="en-US" sz="1200" b="1" baseline="0" dirty="0" smtClean="0">
                <a:latin typeface="+mn-lt"/>
              </a:rPr>
              <a:t>27</a:t>
            </a:r>
            <a:r>
              <a:rPr lang="en-US" sz="1200" i="0" baseline="0" dirty="0" smtClean="0"/>
              <a:t> in the </a:t>
            </a:r>
            <a:r>
              <a:rPr lang="en-US" sz="1200" b="1" i="0" baseline="0" dirty="0" smtClean="0"/>
              <a:t>Font Size </a:t>
            </a:r>
            <a:r>
              <a:rPr lang="en-US" sz="1200" i="0" baseline="0" dirty="0" smtClean="0"/>
              <a:t>box, click the button next to </a:t>
            </a:r>
            <a:r>
              <a:rPr lang="en-US" sz="1200" b="1" i="0" baseline="0" dirty="0" smtClean="0"/>
              <a:t>Font Color</a:t>
            </a:r>
            <a:r>
              <a:rPr lang="en-US" sz="1200" i="0" baseline="0" dirty="0" smtClean="0"/>
              <a:t>, and then under </a:t>
            </a:r>
            <a:r>
              <a:rPr lang="en-US" sz="1200" b="1" i="0" baseline="0" dirty="0" smtClean="0"/>
              <a:t>Theme Colors </a:t>
            </a:r>
            <a:r>
              <a:rPr lang="en-US" sz="1200" i="0" baseline="0" dirty="0" smtClean="0"/>
              <a:t>click </a:t>
            </a:r>
            <a:r>
              <a:rPr lang="en-US" sz="1200" b="1" i="0" baseline="0" dirty="0" smtClean="0"/>
              <a:t>White, Background 1 </a:t>
            </a:r>
            <a:r>
              <a:rPr lang="en-US" sz="1200" i="0" baseline="0" dirty="0" smtClean="0"/>
              <a:t>(first row, first option from the left).</a:t>
            </a:r>
            <a:r>
              <a:rPr lang="en-US" sz="1200" b="0" baseline="0" dirty="0" smtClean="0">
                <a:latin typeface="+mn-lt"/>
              </a:rPr>
              <a:t> Tip: To enter the two bullets with the text, o</a:t>
            </a:r>
            <a:r>
              <a:rPr lang="en-US" sz="1200" baseline="0" dirty="0" smtClean="0"/>
              <a:t>n the </a:t>
            </a:r>
            <a:r>
              <a:rPr lang="en-US" sz="1200" b="1" baseline="0" dirty="0" smtClean="0"/>
              <a:t>Insert</a:t>
            </a:r>
            <a:r>
              <a:rPr lang="en-US" sz="1200" baseline="0" dirty="0" smtClean="0"/>
              <a:t> tab, in the </a:t>
            </a:r>
            <a:r>
              <a:rPr lang="en-US" sz="1200" b="1" baseline="0" dirty="0" smtClean="0"/>
              <a:t>Text</a:t>
            </a:r>
            <a:r>
              <a:rPr lang="en-US" sz="1200" baseline="0" dirty="0" smtClean="0"/>
              <a:t> group, click </a:t>
            </a:r>
            <a:r>
              <a:rPr lang="en-US" sz="1200" b="1" baseline="0" dirty="0" smtClean="0"/>
              <a:t>Symbol</a:t>
            </a:r>
            <a:r>
              <a:rPr lang="en-US" sz="1200" baseline="0" dirty="0" smtClean="0"/>
              <a:t>. In the </a:t>
            </a:r>
            <a:r>
              <a:rPr lang="en-US" sz="1200" b="1" baseline="0" dirty="0" smtClean="0"/>
              <a:t>Symbol</a:t>
            </a:r>
            <a:r>
              <a:rPr lang="en-US" sz="1200" baseline="0" dirty="0" smtClean="0"/>
              <a:t> dialog box,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(normal text)</a:t>
            </a:r>
            <a:r>
              <a:rPr lang="en-US" sz="1200" kern="1200" dirty="0" smtClean="0">
                <a:solidFill>
                  <a:schemeClr val="tx1"/>
                </a:solidFill>
                <a:latin typeface="+mn-lt"/>
                <a:ea typeface="+mn-ea"/>
                <a:cs typeface="+mn-cs"/>
              </a:rPr>
              <a:t>.</a:t>
            </a:r>
            <a:endParaRPr lang="en-US" sz="1200" b="0" baseline="0" dirty="0" smtClean="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Character Code </a:t>
            </a:r>
            <a:r>
              <a:rPr lang="en-US" sz="1200" kern="1200" dirty="0" smtClean="0">
                <a:solidFill>
                  <a:schemeClr val="tx1"/>
                </a:solidFill>
                <a:latin typeface="+mn-lt"/>
                <a:ea typeface="+mn-ea"/>
                <a:cs typeface="+mn-cs"/>
              </a:rPr>
              <a:t>box, enter</a:t>
            </a:r>
            <a:r>
              <a:rPr lang="en-US" sz="1200" b="1" kern="1200" dirty="0" smtClean="0">
                <a:solidFill>
                  <a:schemeClr val="tx1"/>
                </a:solidFill>
                <a:latin typeface="+mn-lt"/>
                <a:ea typeface="+mn-ea"/>
                <a:cs typeface="+mn-cs"/>
              </a:rPr>
              <a:t> 0095 </a:t>
            </a:r>
            <a:r>
              <a:rPr lang="en-US" sz="1200" kern="1200" dirty="0" smtClean="0">
                <a:solidFill>
                  <a:schemeClr val="tx1"/>
                </a:solidFill>
                <a:latin typeface="+mn-lt"/>
                <a:ea typeface="+mn-ea"/>
                <a:cs typeface="+mn-cs"/>
              </a:rPr>
              <a:t>to select </a:t>
            </a:r>
            <a:r>
              <a:rPr lang="en-US" sz="1200" b="1" kern="1200" dirty="0" smtClean="0">
                <a:solidFill>
                  <a:schemeClr val="tx1"/>
                </a:solidFill>
                <a:latin typeface="+mn-lt"/>
                <a:ea typeface="+mn-ea"/>
                <a:cs typeface="+mn-cs"/>
              </a:rPr>
              <a:t>BULLET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Insert</a:t>
            </a:r>
            <a:r>
              <a:rPr lang="en-US" sz="1200" baseline="0" dirty="0" smtClean="0"/>
              <a:t>.</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Align Text Left </a:t>
            </a:r>
            <a:r>
              <a:rPr lang="en-US" sz="1200" i="0" baseline="0" dirty="0" smtClean="0"/>
              <a:t>to align the text left in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text box. 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WordArt Styles </a:t>
            </a:r>
            <a:r>
              <a:rPr lang="en-US" sz="1200" i="0" baseline="0" dirty="0" smtClean="0"/>
              <a:t>group, click </a:t>
            </a:r>
            <a:r>
              <a:rPr lang="en-US" sz="1200" b="1" i="0" baseline="0" dirty="0" smtClean="0"/>
              <a:t>Text Effects</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Shadow</a:t>
            </a:r>
            <a:r>
              <a:rPr lang="en-US" sz="1200" i="0" baseline="0" dirty="0" smtClean="0"/>
              <a:t>, and then under </a:t>
            </a:r>
            <a:r>
              <a:rPr lang="en-US" sz="1200" b="1" i="0" baseline="0" dirty="0" smtClean="0"/>
              <a:t>Outer</a:t>
            </a:r>
            <a:r>
              <a:rPr lang="en-US" sz="1200" i="0" baseline="0" dirty="0" smtClean="0"/>
              <a:t> click </a:t>
            </a:r>
            <a:r>
              <a:rPr lang="en-US" sz="1200" b="1" i="0" baseline="0" dirty="0" smtClean="0"/>
              <a:t>Offset Diagonal Bottom Right </a:t>
            </a:r>
            <a:r>
              <a:rPr lang="en-US" sz="1200" b="0" i="0" baseline="0" dirty="0" smtClean="0"/>
              <a:t>(first row, first option from the left)</a:t>
            </a:r>
            <a:r>
              <a:rPr lang="en-US" sz="1200" i="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Point to </a:t>
            </a:r>
            <a:r>
              <a:rPr lang="en-US" sz="1200" b="1" i="0" baseline="0" dirty="0" smtClean="0"/>
              <a:t>Transform</a:t>
            </a:r>
            <a:r>
              <a:rPr lang="en-US" sz="1200" i="0" baseline="0" dirty="0" smtClean="0"/>
              <a:t>, and then under </a:t>
            </a:r>
            <a:r>
              <a:rPr lang="en-US" sz="1200" b="1" i="0" baseline="0" dirty="0" smtClean="0"/>
              <a:t>Follow Path </a:t>
            </a:r>
            <a:r>
              <a:rPr lang="en-US" sz="1200" b="0" i="0" baseline="0" dirty="0" smtClean="0"/>
              <a:t>click</a:t>
            </a:r>
            <a:r>
              <a:rPr lang="en-US" sz="1200" b="1" i="0" baseline="0" dirty="0" smtClean="0"/>
              <a:t> Circle</a:t>
            </a:r>
            <a:r>
              <a:rPr lang="en-US" sz="1200" b="0" i="0" baseline="0" dirty="0" smtClean="0"/>
              <a:t> (third option from the left)</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Height </a:t>
            </a:r>
            <a:r>
              <a:rPr lang="en-US" sz="1200" i="0" baseline="0" dirty="0" smtClean="0"/>
              <a:t>box, enter </a:t>
            </a:r>
            <a:r>
              <a:rPr lang="en-US" sz="1200" b="1" i="0" baseline="0" dirty="0" smtClean="0"/>
              <a:t>4.78”</a:t>
            </a:r>
            <a:r>
              <a:rPr lang="en-US" sz="1200" i="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In the </a:t>
            </a:r>
            <a:r>
              <a:rPr lang="en-US" sz="1200" b="1" i="0" baseline="0" dirty="0" smtClean="0"/>
              <a:t>Shape Width </a:t>
            </a:r>
            <a:r>
              <a:rPr lang="en-US" sz="1200" i="0" baseline="0" dirty="0" smtClean="0"/>
              <a:t>box, enter </a:t>
            </a:r>
            <a:r>
              <a:rPr lang="en-US" sz="1200" b="1" i="0" baseline="0" dirty="0" smtClean="0"/>
              <a:t>4.78”</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Drag the text box onto the donut shape so that the text wraps around the donut.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If the text does not wrap completely and evenly around the donut shape, select the text box and then do the following:</a:t>
            </a:r>
          </a:p>
          <a:p>
            <a:pPr marL="685800" lvl="1" indent="-228600">
              <a:buFont typeface="Arial" pitchFamily="34" charset="0"/>
              <a:buChar char="•"/>
            </a:pPr>
            <a:r>
              <a:rPr lang="en-US" sz="1200" b="0" baseline="0" dirty="0" smtClean="0">
                <a:solidFill>
                  <a:schemeClr val="accent6"/>
                </a:solidFill>
                <a:latin typeface="+mn-lt"/>
              </a:rPr>
              <a:t>If the text does not wrap completely around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a:t>
            </a:r>
            <a:r>
              <a:rPr lang="en-US" sz="1200" b="0" baseline="0" dirty="0" smtClean="0">
                <a:solidFill>
                  <a:schemeClr val="accent6"/>
                </a:solidFill>
                <a:latin typeface="+mn-lt"/>
              </a:rPr>
              <a:t> box, enter larger font sizes in 1-pt increments until the text is evenly spaced within the donut shape. </a:t>
            </a:r>
          </a:p>
          <a:p>
            <a:pPr marL="685800" lvl="1" indent="-228600">
              <a:buFont typeface="Arial" pitchFamily="34" charset="0"/>
              <a:buChar char="•"/>
            </a:pPr>
            <a:r>
              <a:rPr lang="en-US" sz="1200" b="0" baseline="0" dirty="0" smtClean="0">
                <a:solidFill>
                  <a:schemeClr val="accent6"/>
                </a:solidFill>
                <a:latin typeface="+mn-lt"/>
              </a:rPr>
              <a:t>If the entire line of text does not fit evenly within the donut shape, on the </a:t>
            </a:r>
            <a:r>
              <a:rPr lang="en-US" sz="1200" b="1" baseline="0" dirty="0" smtClean="0">
                <a:solidFill>
                  <a:schemeClr val="accent6"/>
                </a:solidFill>
                <a:latin typeface="+mn-lt"/>
              </a:rPr>
              <a:t>Home</a:t>
            </a:r>
            <a:r>
              <a:rPr lang="en-US" sz="1200" b="0" baseline="0" dirty="0" smtClean="0">
                <a:solidFill>
                  <a:schemeClr val="accent6"/>
                </a:solidFill>
                <a:latin typeface="+mn-lt"/>
              </a:rPr>
              <a:t> tab, in the </a:t>
            </a:r>
            <a:r>
              <a:rPr lang="en-US" sz="1200" b="1" baseline="0" dirty="0" smtClean="0">
                <a:solidFill>
                  <a:schemeClr val="accent6"/>
                </a:solidFill>
                <a:latin typeface="+mn-lt"/>
              </a:rPr>
              <a:t>Font</a:t>
            </a:r>
            <a:r>
              <a:rPr lang="en-US" sz="1200" b="0" baseline="0" dirty="0" smtClean="0">
                <a:solidFill>
                  <a:schemeClr val="accent6"/>
                </a:solidFill>
                <a:latin typeface="+mn-lt"/>
              </a:rPr>
              <a:t> group, in the </a:t>
            </a:r>
            <a:r>
              <a:rPr lang="en-US" sz="1200" b="1" baseline="0" dirty="0" smtClean="0">
                <a:solidFill>
                  <a:schemeClr val="accent6"/>
                </a:solidFill>
                <a:latin typeface="+mn-lt"/>
              </a:rPr>
              <a:t>Font</a:t>
            </a:r>
            <a:r>
              <a:rPr lang="en-US" sz="1200" b="0" baseline="0" dirty="0" smtClean="0">
                <a:solidFill>
                  <a:schemeClr val="accent6"/>
                </a:solidFill>
                <a:latin typeface="+mn-lt"/>
              </a:rPr>
              <a:t> </a:t>
            </a:r>
            <a:r>
              <a:rPr lang="en-US" sz="1200" b="1" baseline="0" dirty="0" smtClean="0">
                <a:solidFill>
                  <a:schemeClr val="accent6"/>
                </a:solidFill>
                <a:latin typeface="+mn-lt"/>
              </a:rPr>
              <a:t>Size </a:t>
            </a:r>
            <a:r>
              <a:rPr lang="en-US" sz="1200" b="0" baseline="0" dirty="0" smtClean="0">
                <a:solidFill>
                  <a:schemeClr val="accent6"/>
                </a:solidFill>
                <a:latin typeface="+mn-lt"/>
              </a:rPr>
              <a:t>box, enter smaller font sizes in 1-pt increments until the text is evenly spaced within the donut shape.</a:t>
            </a:r>
          </a:p>
          <a:p>
            <a:pPr marL="685800" lvl="1" indent="-228600">
              <a:buFont typeface="Arial" pitchFamily="34" charset="0"/>
              <a:buChar char="•"/>
            </a:pPr>
            <a:r>
              <a:rPr lang="en-US" sz="1200" b="0" baseline="0" dirty="0" smtClean="0">
                <a:solidFill>
                  <a:schemeClr val="accent6"/>
                </a:solidFill>
                <a:latin typeface="+mn-lt"/>
              </a:rPr>
              <a:t>If the text does not wrap completely around or does not fit evenly within the donut shape, also try editing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On</a:t>
            </a:r>
            <a:r>
              <a:rPr lang="en-US" sz="1200" b="0" dirty="0" smtClean="0">
                <a:solidFill>
                  <a:schemeClr val="accent6"/>
                </a:solidFill>
                <a:latin typeface="+mn-lt"/>
              </a:rPr>
              <a:t> the </a:t>
            </a:r>
            <a:r>
              <a:rPr lang="en-US" sz="1200" b="1" dirty="0" smtClean="0">
                <a:solidFill>
                  <a:schemeClr val="accent6"/>
                </a:solidFill>
                <a:latin typeface="+mn-lt"/>
              </a:rPr>
              <a:t>Home</a:t>
            </a:r>
            <a:r>
              <a:rPr lang="en-US" sz="1200" b="0" dirty="0" smtClean="0">
                <a:solidFill>
                  <a:schemeClr val="accent6"/>
                </a:solidFill>
                <a:latin typeface="+mn-lt"/>
              </a:rPr>
              <a:t> tab,</a:t>
            </a:r>
            <a:r>
              <a:rPr lang="en-US" sz="1200" b="0" baseline="0" dirty="0" smtClean="0">
                <a:solidFill>
                  <a:schemeClr val="accent6"/>
                </a:solidFill>
                <a:latin typeface="+mn-lt"/>
              </a:rPr>
              <a:t> in the</a:t>
            </a:r>
            <a:r>
              <a:rPr lang="en-US" sz="1200" b="0" dirty="0" smtClean="0">
                <a:solidFill>
                  <a:schemeClr val="accent6"/>
                </a:solidFill>
                <a:latin typeface="+mn-lt"/>
              </a:rPr>
              <a:t> </a:t>
            </a:r>
            <a:r>
              <a:rPr lang="en-US" sz="1200" b="1" dirty="0" smtClean="0">
                <a:solidFill>
                  <a:schemeClr val="accent6"/>
                </a:solidFill>
                <a:latin typeface="+mn-lt"/>
              </a:rPr>
              <a:t>Font</a:t>
            </a:r>
            <a:r>
              <a:rPr lang="en-US" sz="1200" b="0" dirty="0" smtClean="0">
                <a:solidFill>
                  <a:schemeClr val="accent6"/>
                </a:solidFill>
                <a:latin typeface="+mn-lt"/>
              </a:rPr>
              <a:t> group,</a:t>
            </a:r>
            <a:r>
              <a:rPr lang="en-US" sz="1200" b="0" baseline="0" dirty="0" smtClean="0">
                <a:solidFill>
                  <a:schemeClr val="accent6"/>
                </a:solidFill>
                <a:latin typeface="+mn-lt"/>
              </a:rPr>
              <a:t> click</a:t>
            </a:r>
            <a:r>
              <a:rPr lang="en-US" sz="1200" b="0" dirty="0" smtClean="0">
                <a:solidFill>
                  <a:schemeClr val="accent6"/>
                </a:solidFill>
                <a:latin typeface="+mn-lt"/>
              </a:rPr>
              <a:t> </a:t>
            </a:r>
            <a:r>
              <a:rPr lang="en-US" sz="1200" b="1" dirty="0" smtClean="0">
                <a:solidFill>
                  <a:schemeClr val="accent6"/>
                </a:solidFill>
                <a:latin typeface="+mn-lt"/>
              </a:rPr>
              <a:t>Character</a:t>
            </a:r>
            <a:r>
              <a:rPr lang="en-US" sz="1200" b="0" dirty="0" smtClean="0">
                <a:solidFill>
                  <a:schemeClr val="accent6"/>
                </a:solidFill>
                <a:latin typeface="+mn-lt"/>
              </a:rPr>
              <a:t> </a:t>
            </a:r>
            <a:r>
              <a:rPr lang="en-US" sz="1200" b="1" dirty="0" smtClean="0">
                <a:solidFill>
                  <a:schemeClr val="accent6"/>
                </a:solidFill>
                <a:latin typeface="+mn-lt"/>
              </a:rPr>
              <a:t>Spacing</a:t>
            </a:r>
            <a:r>
              <a:rPr lang="en-US" sz="1200" b="0" dirty="0" smtClean="0">
                <a:solidFill>
                  <a:schemeClr val="accent6"/>
                </a:solidFill>
                <a:latin typeface="+mn-lt"/>
              </a:rPr>
              <a:t>,</a:t>
            </a:r>
            <a:r>
              <a:rPr lang="en-US" sz="1200" b="0" baseline="0" dirty="0" smtClean="0">
                <a:solidFill>
                  <a:schemeClr val="accent6"/>
                </a:solidFill>
                <a:latin typeface="+mn-lt"/>
              </a:rPr>
              <a:t> and then do the following:</a:t>
            </a:r>
          </a:p>
          <a:p>
            <a:pPr marL="1143000" lvl="2" indent="-228600">
              <a:buFont typeface="Arial" pitchFamily="34" charset="0"/>
              <a:buChar char="•"/>
            </a:pPr>
            <a:r>
              <a:rPr lang="en-US" sz="1200" b="0" baseline="0" dirty="0" smtClean="0">
                <a:solidFill>
                  <a:schemeClr val="accent6"/>
                </a:solidFill>
                <a:latin typeface="+mn-lt"/>
              </a:rPr>
              <a:t>To expand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Loose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Loose</a:t>
            </a:r>
            <a:r>
              <a:rPr lang="en-US" sz="1200" b="0"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To contract the text, in the </a:t>
            </a:r>
            <a:r>
              <a:rPr lang="en-US" sz="1200" b="1" baseline="0" dirty="0" smtClean="0">
                <a:solidFill>
                  <a:schemeClr val="accent6"/>
                </a:solidFill>
                <a:latin typeface="+mn-lt"/>
              </a:rPr>
              <a:t>Character</a:t>
            </a:r>
            <a:r>
              <a:rPr lang="en-US" sz="1200" b="0" baseline="0" dirty="0" smtClean="0">
                <a:solidFill>
                  <a:schemeClr val="accent6"/>
                </a:solidFill>
                <a:latin typeface="+mn-lt"/>
              </a:rPr>
              <a:t>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Tight </a:t>
            </a:r>
            <a:r>
              <a:rPr lang="en-US" sz="1200" b="0" baseline="0" dirty="0" smtClean="0">
                <a:solidFill>
                  <a:schemeClr val="accent6"/>
                </a:solidFill>
                <a:latin typeface="+mn-lt"/>
              </a:rPr>
              <a:t>or </a:t>
            </a:r>
            <a:r>
              <a:rPr lang="en-US" sz="1200" b="1" baseline="0" dirty="0" smtClean="0">
                <a:solidFill>
                  <a:schemeClr val="accent6"/>
                </a:solidFill>
                <a:latin typeface="+mn-lt"/>
              </a:rPr>
              <a:t>Very</a:t>
            </a:r>
            <a:r>
              <a:rPr lang="en-US" sz="1200" b="0" baseline="0" dirty="0" smtClean="0">
                <a:solidFill>
                  <a:schemeClr val="accent6"/>
                </a:solidFill>
                <a:latin typeface="+mn-lt"/>
              </a:rPr>
              <a:t> </a:t>
            </a:r>
            <a:r>
              <a:rPr lang="en-US" sz="1200" b="1" baseline="0" dirty="0" smtClean="0">
                <a:solidFill>
                  <a:schemeClr val="accent6"/>
                </a:solidFill>
                <a:latin typeface="+mn-lt"/>
              </a:rPr>
              <a:t>Tight</a:t>
            </a:r>
            <a:r>
              <a:rPr lang="en-US" sz="1200" b="0" baseline="0" dirty="0" smtClean="0">
                <a:solidFill>
                  <a:schemeClr val="accent6"/>
                </a:solidFill>
                <a:latin typeface="+mn-lt"/>
              </a:rPr>
              <a:t>.</a:t>
            </a:r>
            <a:r>
              <a:rPr lang="en-US" sz="1200" b="1" baseline="0" dirty="0" smtClean="0">
                <a:solidFill>
                  <a:schemeClr val="accent6"/>
                </a:solidFill>
                <a:latin typeface="+mn-lt"/>
              </a:rPr>
              <a:t> </a:t>
            </a:r>
          </a:p>
          <a:p>
            <a:pPr marL="1143000" lvl="2" indent="-228600">
              <a:buFont typeface="Arial" pitchFamily="34" charset="0"/>
              <a:buChar char="•"/>
            </a:pPr>
            <a:r>
              <a:rPr lang="en-US" sz="1200" b="0" baseline="0" dirty="0" smtClean="0">
                <a:solidFill>
                  <a:schemeClr val="accent6"/>
                </a:solidFill>
                <a:latin typeface="+mn-lt"/>
              </a:rPr>
              <a:t>For more precise character spacing, click </a:t>
            </a:r>
            <a:r>
              <a:rPr lang="en-US" sz="1200" b="1" baseline="0" dirty="0" smtClean="0">
                <a:solidFill>
                  <a:schemeClr val="accent6"/>
                </a:solidFill>
                <a:latin typeface="+mn-lt"/>
              </a:rPr>
              <a:t>More Spacing</a:t>
            </a:r>
            <a:r>
              <a:rPr lang="en-US" sz="1200" b="0" baseline="0" dirty="0" smtClean="0">
                <a:solidFill>
                  <a:schemeClr val="accent6"/>
                </a:solidFill>
                <a:latin typeface="+mn-lt"/>
              </a:rPr>
              <a:t>. In the </a:t>
            </a:r>
            <a:r>
              <a:rPr lang="en-US" sz="1200" b="1" baseline="0" dirty="0" smtClean="0">
                <a:solidFill>
                  <a:schemeClr val="accent6"/>
                </a:solidFill>
                <a:latin typeface="+mn-lt"/>
              </a:rPr>
              <a:t>Font</a:t>
            </a:r>
            <a:r>
              <a:rPr lang="en-US" sz="1200" b="0" baseline="0" dirty="0" smtClean="0">
                <a:solidFill>
                  <a:schemeClr val="accent6"/>
                </a:solidFill>
                <a:latin typeface="+mn-lt"/>
              </a:rPr>
              <a:t> dialog box, on the </a:t>
            </a:r>
            <a:r>
              <a:rPr lang="en-US" sz="1200" b="1" baseline="0" dirty="0" smtClean="0">
                <a:solidFill>
                  <a:schemeClr val="accent6"/>
                </a:solidFill>
                <a:latin typeface="+mn-lt"/>
              </a:rPr>
              <a:t>Character Spacing </a:t>
            </a:r>
            <a:r>
              <a:rPr lang="en-US" sz="1200" b="0" baseline="0" dirty="0" smtClean="0">
                <a:solidFill>
                  <a:schemeClr val="accent6"/>
                </a:solidFill>
                <a:latin typeface="+mn-lt"/>
              </a:rPr>
              <a:t>tab, in the </a:t>
            </a:r>
            <a:r>
              <a:rPr lang="en-US" sz="1200" b="1" baseline="0" dirty="0" smtClean="0">
                <a:solidFill>
                  <a:schemeClr val="accent6"/>
                </a:solidFill>
                <a:latin typeface="+mn-lt"/>
              </a:rPr>
              <a:t>Spacing</a:t>
            </a:r>
            <a:r>
              <a:rPr lang="en-US" sz="1200" b="0" baseline="0" dirty="0" smtClean="0">
                <a:solidFill>
                  <a:schemeClr val="accent6"/>
                </a:solidFill>
                <a:latin typeface="+mn-lt"/>
              </a:rPr>
              <a:t> list, select </a:t>
            </a:r>
            <a:r>
              <a:rPr lang="en-US" sz="1200" b="1" baseline="0" dirty="0" smtClean="0">
                <a:solidFill>
                  <a:schemeClr val="accent6"/>
                </a:solidFill>
                <a:latin typeface="+mn-lt"/>
              </a:rPr>
              <a:t>Expanded</a:t>
            </a:r>
            <a:r>
              <a:rPr lang="en-US" sz="1200" b="0" baseline="0" dirty="0" smtClean="0">
                <a:solidFill>
                  <a:schemeClr val="accent6"/>
                </a:solidFill>
                <a:latin typeface="+mn-lt"/>
              </a:rPr>
              <a:t> or </a:t>
            </a:r>
            <a:r>
              <a:rPr lang="en-US" sz="1200" b="1" baseline="0" dirty="0" smtClean="0">
                <a:solidFill>
                  <a:schemeClr val="accent6"/>
                </a:solidFill>
                <a:latin typeface="+mn-lt"/>
              </a:rPr>
              <a:t>Condensed</a:t>
            </a:r>
            <a:r>
              <a:rPr lang="en-US" sz="1200" b="0" baseline="0" dirty="0" smtClean="0">
                <a:solidFill>
                  <a:schemeClr val="accent6"/>
                </a:solidFill>
                <a:latin typeface="+mn-lt"/>
              </a:rPr>
              <a:t>. In the </a:t>
            </a:r>
            <a:r>
              <a:rPr lang="en-US" sz="1200" b="1" baseline="0" dirty="0" smtClean="0">
                <a:solidFill>
                  <a:schemeClr val="accent6"/>
                </a:solidFill>
                <a:latin typeface="+mn-lt"/>
              </a:rPr>
              <a:t>By</a:t>
            </a:r>
            <a:r>
              <a:rPr lang="en-US" sz="1200" b="0" baseline="0" dirty="0" smtClean="0">
                <a:solidFill>
                  <a:schemeClr val="accent6"/>
                </a:solidFill>
                <a:latin typeface="+mn-lt"/>
              </a:rPr>
              <a:t> box, adjust the size by 0.1-pt increments until the text is spaced evenly.</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Press and hold SHIFT and select the text box and the donut shape.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and then click </a:t>
            </a:r>
            <a:r>
              <a:rPr lang="en-US" sz="1200" b="1" i="0" baseline="0" dirty="0" smtClean="0"/>
              <a:t>Group</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i="0" baseline="0" dirty="0" smtClean="0"/>
              <a:t>Select the group.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to Slide</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Center</a:t>
            </a:r>
            <a:r>
              <a:rPr lang="en-US" sz="1200" b="0" kern="1200" baseline="0" dirty="0" smtClean="0">
                <a:solidFill>
                  <a:schemeClr val="accent6"/>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smtClean="0">
                <a:solidFill>
                  <a:schemeClr val="accent6"/>
                </a:solidFill>
                <a:latin typeface="+mn-lt"/>
                <a:ea typeface="+mn-ea"/>
                <a:cs typeface="+mn-cs"/>
              </a:rPr>
              <a:t>Click </a:t>
            </a:r>
            <a:r>
              <a:rPr lang="en-US" sz="1200" b="1" kern="1200" baseline="0" dirty="0" smtClean="0">
                <a:solidFill>
                  <a:schemeClr val="accent6"/>
                </a:solidFill>
                <a:latin typeface="+mn-lt"/>
                <a:ea typeface="+mn-ea"/>
                <a:cs typeface="+mn-cs"/>
              </a:rPr>
              <a:t>Align Middle</a:t>
            </a:r>
            <a:r>
              <a:rPr lang="en-US" sz="1200" b="0" kern="1200" baseline="0" dirty="0" smtClean="0">
                <a:solidFill>
                  <a:schemeClr val="accent6"/>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sz="1200" i="0" baseline="0" dirty="0" smtClean="0"/>
          </a:p>
          <a:p>
            <a:endParaRPr lang="en-US" sz="1200" b="0" baseline="0" dirty="0" smtClean="0">
              <a:solidFill>
                <a:schemeClr val="accent6"/>
              </a:solidFill>
              <a:latin typeface="+mn-lt"/>
            </a:endParaRPr>
          </a:p>
          <a:p>
            <a:r>
              <a:rPr lang="en-US" sz="1200" baseline="0" dirty="0" smtClean="0">
                <a:latin typeface="+mn-lt"/>
              </a:rPr>
              <a:t>To reproduce the background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a:t>
            </a:r>
            <a:r>
              <a:rPr lang="en-US" sz="1200" b="1" kern="1200" baseline="0" dirty="0" smtClean="0">
                <a:solidFill>
                  <a:schemeClr val="tx1"/>
                </a:solidFill>
                <a:latin typeface="+mn-lt"/>
                <a:ea typeface="+mn-ea"/>
                <a:cs typeface="+mn-cs"/>
              </a:rPr>
              <a: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three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solidFill>
                  <a:schemeClr val="accent6"/>
                </a:solidFill>
                <a:latin typeface="+mn-lt"/>
              </a:rPr>
              <a:t>Aqua, Accent</a:t>
            </a:r>
            <a:r>
              <a:rPr lang="en-US" sz="1200" b="1" baseline="0" dirty="0" smtClean="0">
                <a:solidFill>
                  <a:schemeClr val="accent6"/>
                </a:solidFill>
                <a:latin typeface="+mn-lt"/>
              </a:rPr>
              <a:t> 5, Darker 25% </a:t>
            </a:r>
            <a:r>
              <a:rPr lang="en-US" sz="1200" b="0" baseline="0" dirty="0" smtClean="0">
                <a:solidFill>
                  <a:schemeClr val="accent6"/>
                </a:solidFill>
                <a:latin typeface="+mn-lt"/>
              </a:rPr>
              <a:t>(fifth row, ninth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next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Aqua, Accent 5, Darker 50%</a:t>
            </a:r>
            <a:r>
              <a:rPr lang="en-US" sz="1200" b="0" baseline="0" dirty="0" smtClean="0">
                <a:solidFill>
                  <a:schemeClr val="accent6"/>
                </a:solidFill>
                <a:latin typeface="+mn-lt"/>
              </a:rPr>
              <a:t> (sixth row, ninth option from the left). </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a:t>
            </a:r>
            <a:r>
              <a:rPr lang="en-US" sz="1200" b="0" kern="1200" baseline="0" dirty="0" smtClean="0">
                <a:solidFill>
                  <a:schemeClr val="tx1"/>
                </a:solidFill>
                <a:latin typeface="+mn-lt"/>
                <a:ea typeface="+mn-ea"/>
                <a:cs typeface="+mn-cs"/>
              </a:rPr>
              <a:t>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dirty="0" smtClean="0">
                <a:solidFill>
                  <a:schemeClr val="accent6"/>
                </a:solidFill>
                <a:latin typeface="+mn-lt"/>
              </a:rPr>
              <a:t>Black, Text 1</a:t>
            </a:r>
            <a:r>
              <a:rPr lang="en-US" sz="1200" b="0" baseline="0" dirty="0" smtClean="0">
                <a:solidFill>
                  <a:schemeClr val="accent6"/>
                </a:solidFill>
                <a:latin typeface="+mn-lt"/>
              </a:rPr>
              <a:t> (first row, second option from the left).</a:t>
            </a:r>
            <a:endParaRPr lang="en-US" sz="1200" b="0" baseline="0" dirty="0" smtClean="0">
              <a:latin typeface="+mn-lt"/>
            </a:endParaRPr>
          </a:p>
          <a:p>
            <a:pPr marL="1143000" lvl="2" indent="-228600">
              <a:buFont typeface="Arial" pitchFamily="34" charset="0"/>
              <a:buChar char="•"/>
            </a:pPr>
            <a:endParaRPr lang="en-US" sz="1400" b="0"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6/7/2013</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166487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6/7/2013</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63289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6/7/2013</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453773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6/7/2013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4643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6/7/2013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1821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6/7/2013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8988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6/7/2013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8531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4C7614-15A9-43A8-9E98-106A33ED6C41}" type="datetimeFigureOut">
              <a:rPr lang="en-US" smtClean="0">
                <a:solidFill>
                  <a:prstClr val="black">
                    <a:tint val="75000"/>
                  </a:prstClr>
                </a:solidFill>
              </a:rPr>
              <a:pPr/>
              <a:t>6/7/2013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9814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4C7614-15A9-43A8-9E98-106A33ED6C41}" type="datetimeFigureOut">
              <a:rPr lang="en-US" smtClean="0">
                <a:solidFill>
                  <a:prstClr val="black">
                    <a:tint val="75000"/>
                  </a:prstClr>
                </a:solidFill>
              </a:rPr>
              <a:pPr/>
              <a:t>6/7/2013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9297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C7614-15A9-43A8-9E98-106A33ED6C41}" type="datetimeFigureOut">
              <a:rPr lang="en-US" smtClean="0">
                <a:solidFill>
                  <a:prstClr val="black">
                    <a:tint val="75000"/>
                  </a:prstClr>
                </a:solidFill>
              </a:rPr>
              <a:pPr/>
              <a:t>6/7/2013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6822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6/7/2013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086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6/7/2013</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24467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6/7/2013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1276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6/7/2013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2076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6/7/2013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3020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6/7/2013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5996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6/7/2013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4515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6/7/2013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3162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6/7/2013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31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4C7614-15A9-43A8-9E98-106A33ED6C41}" type="datetimeFigureOut">
              <a:rPr lang="en-US" smtClean="0">
                <a:solidFill>
                  <a:prstClr val="black">
                    <a:tint val="75000"/>
                  </a:prstClr>
                </a:solidFill>
              </a:rPr>
              <a:pPr/>
              <a:t>6/7/2013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8797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4C7614-15A9-43A8-9E98-106A33ED6C41}" type="datetimeFigureOut">
              <a:rPr lang="en-US" smtClean="0">
                <a:solidFill>
                  <a:prstClr val="black">
                    <a:tint val="75000"/>
                  </a:prstClr>
                </a:solidFill>
              </a:rPr>
              <a:pPr/>
              <a:t>6/7/2013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069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C7614-15A9-43A8-9E98-106A33ED6C41}" type="datetimeFigureOut">
              <a:rPr lang="en-US" smtClean="0">
                <a:solidFill>
                  <a:prstClr val="black">
                    <a:tint val="75000"/>
                  </a:prstClr>
                </a:solidFill>
              </a:rPr>
              <a:pPr/>
              <a:t>6/7/2013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313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6/7/2013</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186544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6/7/2013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4347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6/7/2013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72282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6/7/2013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0179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6/7/2013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3205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6/7/2013</a:t>
            </a:fld>
            <a:endParaRPr lang="en-US" kern="1200" dirty="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0376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6/7/2013</a:t>
            </a:fld>
            <a:endParaRPr lang="en-US" kern="1200" dirty="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088018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6/7/2013</a:t>
            </a:fld>
            <a:endParaRPr lang="en-US" kern="1200" dirty="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22677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FA4C7614-15A9-43A8-9E98-106A33ED6C41}" type="datetimeFigureOut">
              <a:rPr lang="en-US" sz="1200" kern="1200" smtClean="0">
                <a:solidFill>
                  <a:prstClr val="black">
                    <a:tint val="75000"/>
                  </a:prstClr>
                </a:solidFill>
                <a:latin typeface="Calibri"/>
                <a:ea typeface="+mn-ea"/>
                <a:cs typeface="+mn-cs"/>
              </a:rPr>
              <a:pPr algn="l" rtl="0"/>
              <a:t>6/7/2013</a:t>
            </a:fld>
            <a:endParaRPr lang="en-US" sz="1200" kern="1200" dirty="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endParaRPr lang="en-US" sz="1200" kern="1200" dirty="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a:fld id="{EFED3CB9-049B-4F4F-82D1-8A95299C975C}" type="slidenum">
              <a:rPr lang="en-US" sz="1200" kern="1200" smtClean="0">
                <a:solidFill>
                  <a:prstClr val="black">
                    <a:tint val="75000"/>
                  </a:prstClr>
                </a:solidFill>
                <a:latin typeface="Calibri"/>
                <a:ea typeface="+mn-ea"/>
                <a:cs typeface="+mn-cs"/>
              </a:rPr>
              <a:pPr algn="r" rtl="0"/>
              <a:t>‹#›</a:t>
            </a:fld>
            <a:endParaRPr lang="en-US" sz="1200"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88407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6/7/2013</a:t>
            </a:fld>
            <a:endParaRPr lang="en-US" kern="1200" dirty="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11725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6/7/2013</a:t>
            </a:fld>
            <a:endParaRPr lang="en-US" kern="1200" dirty="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181800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FA4C7614-15A9-43A8-9E98-106A33ED6C41}" type="datetimeFigureOut">
              <a:rPr lang="en-US" kern="1200" smtClean="0">
                <a:solidFill>
                  <a:prstClr val="black">
                    <a:tint val="75000"/>
                  </a:prstClr>
                </a:solidFill>
                <a:latin typeface="Calibri"/>
                <a:ea typeface="+mn-ea"/>
                <a:cs typeface="+mn-cs"/>
              </a:rPr>
              <a:pPr rtl="0"/>
              <a:t>6/7/2013</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63114256"/>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C7614-15A9-43A8-9E98-106A33ED6C41}" type="datetimeFigureOut">
              <a:rPr lang="en-US" smtClean="0">
                <a:solidFill>
                  <a:prstClr val="black">
                    <a:tint val="75000"/>
                  </a:prstClr>
                </a:solidFill>
              </a:rPr>
              <a:pPr/>
              <a:t>6/7/2013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93497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C7614-15A9-43A8-9E98-106A33ED6C41}" type="datetimeFigureOut">
              <a:rPr lang="en-US" smtClean="0">
                <a:solidFill>
                  <a:prstClr val="black">
                    <a:tint val="75000"/>
                  </a:prstClr>
                </a:solidFill>
              </a:rPr>
              <a:pPr/>
              <a:t>6/7/2013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D3CB9-049B-4F4F-82D1-8A95299C975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28282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54000">
              <a:schemeClr val="accent5">
                <a:lumMod val="50000"/>
              </a:schemeClr>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Donut 6"/>
          <p:cNvSpPr/>
          <p:nvPr/>
        </p:nvSpPr>
        <p:spPr>
          <a:xfrm>
            <a:off x="1866900" y="723900"/>
            <a:ext cx="5410200" cy="5410200"/>
          </a:xfrm>
          <a:prstGeom prst="donut">
            <a:avLst>
              <a:gd name="adj" fmla="val 16390"/>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black"/>
              </a:solidFill>
              <a:latin typeface="Calibri"/>
              <a:ea typeface="+mn-ea"/>
              <a:cs typeface="+mn-cs"/>
            </a:endParaRPr>
          </a:p>
        </p:txBody>
      </p:sp>
      <p:sp>
        <p:nvSpPr>
          <p:cNvPr id="6" name="TextBox 5"/>
          <p:cNvSpPr txBox="1"/>
          <p:nvPr/>
        </p:nvSpPr>
        <p:spPr>
          <a:xfrm>
            <a:off x="2385511" y="1242511"/>
            <a:ext cx="4372977" cy="4372977"/>
          </a:xfrm>
          <a:prstGeom prst="rect">
            <a:avLst/>
          </a:prstGeom>
          <a:noFill/>
        </p:spPr>
        <p:txBody>
          <a:bodyPr wrap="square" rtlCol="0">
            <a:prstTxWarp prst="textCircle">
              <a:avLst/>
            </a:prstTxWarp>
            <a:spAutoFit/>
          </a:bodyPr>
          <a:lstStyle/>
          <a:p>
            <a:pPr algn="l" rtl="0"/>
            <a:r>
              <a:rPr lang="en-US" sz="2700" kern="1200" dirty="0" smtClean="0">
                <a:effectLst>
                  <a:outerShdw blurRad="50800" dist="38100" dir="2700000" algn="tl" rotWithShape="0">
                    <a:prstClr val="black">
                      <a:alpha val="40000"/>
                    </a:prstClr>
                  </a:outerShdw>
                </a:effectLst>
                <a:latin typeface="Consolas" pitchFamily="49" charset="0"/>
                <a:ea typeface="+mn-ea"/>
                <a:cs typeface="+mn-cs"/>
              </a:rPr>
              <a:t>ASSESSMENT OF INSTITUTION-LEVEL STUDENT LEARNING GOALS </a:t>
            </a:r>
            <a:r>
              <a:rPr lang="en-US" sz="2700" kern="1200" dirty="0" smtClean="0">
                <a:effectLst>
                  <a:outerShdw blurRad="38100" dist="38100" dir="2700000" algn="tl">
                    <a:srgbClr val="000000">
                      <a:alpha val="43137"/>
                    </a:srgbClr>
                  </a:outerShdw>
                </a:effectLst>
                <a:latin typeface="Consolas" pitchFamily="49" charset="0"/>
                <a:ea typeface="+mn-ea"/>
                <a:cs typeface="+mn-cs"/>
              </a:rPr>
              <a:t>• UTICA COLLEGE</a:t>
            </a:r>
            <a:r>
              <a:rPr lang="en-US" sz="2700" kern="1200" dirty="0" smtClean="0">
                <a:effectLst>
                  <a:outerShdw blurRad="50800" dist="38100" dir="2700000" algn="tl" rotWithShape="0">
                    <a:prstClr val="black">
                      <a:alpha val="40000"/>
                    </a:prstClr>
                  </a:outerShdw>
                </a:effectLst>
                <a:latin typeface="Consolas" pitchFamily="49" charset="0"/>
                <a:ea typeface="+mn-ea"/>
                <a:cs typeface="+mn-cs"/>
              </a:rPr>
              <a:t> </a:t>
            </a:r>
            <a:r>
              <a:rPr lang="en-US" sz="2700" kern="1200" dirty="0">
                <a:effectLst>
                  <a:outerShdw blurRad="50800" dist="38100" dir="2700000" algn="tl" rotWithShape="0">
                    <a:prstClr val="black">
                      <a:alpha val="40000"/>
                    </a:prstClr>
                  </a:outerShdw>
                </a:effectLst>
                <a:latin typeface="Consolas" pitchFamily="49" charset="0"/>
                <a:ea typeface="+mn-ea"/>
                <a:cs typeface="+mn-cs"/>
              </a:rPr>
              <a:t>•</a:t>
            </a:r>
          </a:p>
        </p:txBody>
      </p:sp>
      <p:sp>
        <p:nvSpPr>
          <p:cNvPr id="2" name="TextBox 1"/>
          <p:cNvSpPr txBox="1"/>
          <p:nvPr/>
        </p:nvSpPr>
        <p:spPr>
          <a:xfrm>
            <a:off x="3124200" y="2057400"/>
            <a:ext cx="2895600" cy="3170099"/>
          </a:xfrm>
          <a:prstGeom prst="rect">
            <a:avLst/>
          </a:prstGeom>
          <a:noFill/>
        </p:spPr>
        <p:txBody>
          <a:bodyPr wrap="square" rtlCol="0">
            <a:spAutoFit/>
          </a:bodyPr>
          <a:lstStyle/>
          <a:p>
            <a:pPr algn="ctr"/>
            <a:r>
              <a:rPr lang="en-US" sz="4000" b="1" dirty="0" smtClean="0">
                <a:latin typeface="Aharoni" pitchFamily="2" charset="-79"/>
                <a:cs typeface="Aharoni" pitchFamily="2" charset="-79"/>
              </a:rPr>
              <a:t>How to enter the General Education data.</a:t>
            </a:r>
            <a:endParaRPr lang="en-US" sz="4000" b="1" dirty="0">
              <a:latin typeface="Aharoni" pitchFamily="2" charset="-79"/>
              <a:cs typeface="Aharoni" pitchFamily="2" charset="-79"/>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5703344"/>
            <a:ext cx="2467721" cy="861512"/>
          </a:xfrm>
          <a:prstGeom prst="rect">
            <a:avLst/>
          </a:prstGeom>
        </p:spPr>
      </p:pic>
    </p:spTree>
    <p:extLst>
      <p:ext uri="{BB962C8B-B14F-4D97-AF65-F5344CB8AC3E}">
        <p14:creationId xmlns:p14="http://schemas.microsoft.com/office/powerpoint/2010/main" val="101810404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54000">
              <a:schemeClr val="accent5">
                <a:lumMod val="50000"/>
              </a:schemeClr>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486" y="457200"/>
            <a:ext cx="7897072" cy="4162439"/>
          </a:xfrm>
          <a:prstGeom prst="rect">
            <a:avLst/>
          </a:prstGeom>
        </p:spPr>
      </p:pic>
      <p:sp>
        <p:nvSpPr>
          <p:cNvPr id="9" name="TextBox 8"/>
          <p:cNvSpPr txBox="1"/>
          <p:nvPr/>
        </p:nvSpPr>
        <p:spPr>
          <a:xfrm>
            <a:off x="618486" y="5035137"/>
            <a:ext cx="7897072" cy="1569660"/>
          </a:xfrm>
          <a:prstGeom prst="rect">
            <a:avLst/>
          </a:prstGeom>
          <a:solidFill>
            <a:schemeClr val="accent1">
              <a:lumMod val="20000"/>
              <a:lumOff val="80000"/>
            </a:schemeClr>
          </a:solidFill>
        </p:spPr>
        <p:txBody>
          <a:bodyPr wrap="square" rtlCol="0">
            <a:spAutoFit/>
          </a:bodyPr>
          <a:lstStyle/>
          <a:p>
            <a:pPr algn="ctr"/>
            <a:r>
              <a:rPr lang="en-US" sz="2400" dirty="0" smtClean="0">
                <a:solidFill>
                  <a:srgbClr val="1F497D">
                    <a:lumMod val="75000"/>
                  </a:srgbClr>
                </a:solidFill>
                <a:latin typeface="Arial Black" pitchFamily="34" charset="0"/>
                <a:cs typeface="Aharoni" pitchFamily="2" charset="-79"/>
              </a:rPr>
              <a:t>The elements of the General Education rubric have been listed across the top of the table. These will vary depending on the General  Education rubric.</a:t>
            </a:r>
            <a:endParaRPr lang="en-US" sz="2400" dirty="0">
              <a:solidFill>
                <a:srgbClr val="1F497D">
                  <a:lumMod val="75000"/>
                </a:srgbClr>
              </a:solidFill>
              <a:latin typeface="Arial Black" pitchFamily="34" charset="0"/>
              <a:cs typeface="Aharoni" pitchFamily="2" charset="-79"/>
            </a:endParaRPr>
          </a:p>
        </p:txBody>
      </p:sp>
      <p:sp>
        <p:nvSpPr>
          <p:cNvPr id="8" name="Notched Right Arrow 7"/>
          <p:cNvSpPr/>
          <p:nvPr/>
        </p:nvSpPr>
        <p:spPr>
          <a:xfrm rot="3602555">
            <a:off x="4731726" y="1173982"/>
            <a:ext cx="533400" cy="190500"/>
          </a:xfrm>
          <a:prstGeom prst="notchedRightArrow">
            <a:avLst>
              <a:gd name="adj1" fmla="val 10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6272696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54000">
              <a:schemeClr val="accent5">
                <a:lumMod val="50000"/>
              </a:schemeClr>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TextBox 8"/>
          <p:cNvSpPr txBox="1"/>
          <p:nvPr/>
        </p:nvSpPr>
        <p:spPr>
          <a:xfrm>
            <a:off x="414122" y="5035137"/>
            <a:ext cx="8305800" cy="1323439"/>
          </a:xfrm>
          <a:prstGeom prst="rect">
            <a:avLst/>
          </a:prstGeom>
          <a:solidFill>
            <a:schemeClr val="accent1">
              <a:lumMod val="20000"/>
              <a:lumOff val="80000"/>
            </a:schemeClr>
          </a:solidFill>
        </p:spPr>
        <p:txBody>
          <a:bodyPr wrap="square" rtlCol="0">
            <a:spAutoFit/>
          </a:bodyPr>
          <a:lstStyle/>
          <a:p>
            <a:pPr algn="ctr"/>
            <a:r>
              <a:rPr lang="en-US" sz="2000" dirty="0" smtClean="0">
                <a:solidFill>
                  <a:srgbClr val="1F497D">
                    <a:lumMod val="75000"/>
                  </a:srgbClr>
                </a:solidFill>
                <a:latin typeface="Arial Black" pitchFamily="34" charset="0"/>
                <a:cs typeface="Aharoni" pitchFamily="2" charset="-79"/>
              </a:rPr>
              <a:t>Here the faculty member has entered the data for the students of the course.  The correct rubric level for each student has been identified. If a student did not complete the assignment, please leave the box empty.</a:t>
            </a:r>
            <a:endParaRPr lang="en-US" sz="2000" dirty="0">
              <a:solidFill>
                <a:srgbClr val="1F497D">
                  <a:lumMod val="75000"/>
                </a:srgbClr>
              </a:solidFill>
              <a:latin typeface="Arial Black" pitchFamily="34" charset="0"/>
              <a:cs typeface="Aharoni" pitchFamily="2" charset="-79"/>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122" y="533400"/>
            <a:ext cx="8305800" cy="4396115"/>
          </a:xfrm>
          <a:prstGeom prst="rect">
            <a:avLst/>
          </a:prstGeom>
        </p:spPr>
      </p:pic>
      <p:sp>
        <p:nvSpPr>
          <p:cNvPr id="8" name="Notched Right Arrow 7"/>
          <p:cNvSpPr/>
          <p:nvPr/>
        </p:nvSpPr>
        <p:spPr>
          <a:xfrm rot="10458151">
            <a:off x="7111803" y="3157351"/>
            <a:ext cx="533400" cy="190500"/>
          </a:xfrm>
          <a:prstGeom prst="notchedRightArrow">
            <a:avLst>
              <a:gd name="adj1" fmla="val 10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1409713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54000">
              <a:schemeClr val="accent5">
                <a:lumMod val="50000"/>
              </a:schemeClr>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TextBox 8"/>
          <p:cNvSpPr txBox="1"/>
          <p:nvPr/>
        </p:nvSpPr>
        <p:spPr>
          <a:xfrm>
            <a:off x="414122" y="5035137"/>
            <a:ext cx="8305800" cy="830997"/>
          </a:xfrm>
          <a:prstGeom prst="rect">
            <a:avLst/>
          </a:prstGeom>
          <a:solidFill>
            <a:schemeClr val="accent1">
              <a:lumMod val="20000"/>
              <a:lumOff val="80000"/>
            </a:schemeClr>
          </a:solidFill>
        </p:spPr>
        <p:txBody>
          <a:bodyPr wrap="square" rtlCol="0">
            <a:spAutoFit/>
          </a:bodyPr>
          <a:lstStyle/>
          <a:p>
            <a:pPr algn="ctr"/>
            <a:r>
              <a:rPr lang="en-US" sz="2400" dirty="0" smtClean="0">
                <a:solidFill>
                  <a:srgbClr val="1F497D">
                    <a:lumMod val="75000"/>
                  </a:srgbClr>
                </a:solidFill>
                <a:latin typeface="Arial Black" pitchFamily="34" charset="0"/>
                <a:cs typeface="Aharoni" pitchFamily="2" charset="-79"/>
              </a:rPr>
              <a:t>After the table has been completed, hit the Submit button on the bottom right.</a:t>
            </a:r>
            <a:endParaRPr lang="en-US" sz="2400" dirty="0">
              <a:solidFill>
                <a:srgbClr val="1F497D">
                  <a:lumMod val="75000"/>
                </a:srgbClr>
              </a:solidFill>
              <a:latin typeface="Arial Black" pitchFamily="34" charset="0"/>
              <a:cs typeface="Aharoni" pitchFamily="2" charset="-79"/>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622" y="609600"/>
            <a:ext cx="7924800" cy="4170948"/>
          </a:xfrm>
          <a:prstGeom prst="rect">
            <a:avLst/>
          </a:prstGeom>
        </p:spPr>
      </p:pic>
      <p:sp>
        <p:nvSpPr>
          <p:cNvPr id="8" name="Notched Right Arrow 7"/>
          <p:cNvSpPr/>
          <p:nvPr/>
        </p:nvSpPr>
        <p:spPr>
          <a:xfrm>
            <a:off x="7049732" y="3683607"/>
            <a:ext cx="533400" cy="190500"/>
          </a:xfrm>
          <a:prstGeom prst="notchedRightArrow">
            <a:avLst>
              <a:gd name="adj1" fmla="val 10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9346796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54000">
              <a:schemeClr val="accent5">
                <a:lumMod val="50000"/>
              </a:schemeClr>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61" y="438984"/>
            <a:ext cx="8719922" cy="5961815"/>
          </a:xfrm>
          <a:prstGeom prst="rect">
            <a:avLst/>
          </a:prstGeom>
        </p:spPr>
      </p:pic>
      <p:sp>
        <p:nvSpPr>
          <p:cNvPr id="9" name="TextBox 8"/>
          <p:cNvSpPr txBox="1"/>
          <p:nvPr/>
        </p:nvSpPr>
        <p:spPr>
          <a:xfrm>
            <a:off x="207061" y="3898255"/>
            <a:ext cx="8719922" cy="2308324"/>
          </a:xfrm>
          <a:prstGeom prst="rect">
            <a:avLst/>
          </a:prstGeom>
          <a:solidFill>
            <a:schemeClr val="accent1">
              <a:lumMod val="20000"/>
              <a:lumOff val="80000"/>
            </a:schemeClr>
          </a:solidFill>
        </p:spPr>
        <p:txBody>
          <a:bodyPr wrap="square" rtlCol="0">
            <a:spAutoFit/>
          </a:bodyPr>
          <a:lstStyle/>
          <a:p>
            <a:pPr algn="ctr"/>
            <a:r>
              <a:rPr lang="en-US" sz="2400" dirty="0" smtClean="0">
                <a:solidFill>
                  <a:srgbClr val="1F497D">
                    <a:lumMod val="75000"/>
                  </a:srgbClr>
                </a:solidFill>
                <a:latin typeface="Arial Black" pitchFamily="34" charset="0"/>
                <a:cs typeface="Aharoni" pitchFamily="2" charset="-79"/>
              </a:rPr>
              <a:t>This is the page you will see after submission of the data for one course.  If you have data to submit for another course you can click the return link in the middle of the page.  If you have completed your data entry, the logout link is located in the top right corner.</a:t>
            </a:r>
            <a:endParaRPr lang="en-US" sz="2400" dirty="0">
              <a:solidFill>
                <a:srgbClr val="1F497D">
                  <a:lumMod val="75000"/>
                </a:srgbClr>
              </a:solidFill>
              <a:latin typeface="Arial Black" pitchFamily="34" charset="0"/>
              <a:cs typeface="Aharoni" pitchFamily="2" charset="-79"/>
            </a:endParaRPr>
          </a:p>
        </p:txBody>
      </p:sp>
      <p:sp>
        <p:nvSpPr>
          <p:cNvPr id="8" name="Notched Right Arrow 7"/>
          <p:cNvSpPr/>
          <p:nvPr/>
        </p:nvSpPr>
        <p:spPr>
          <a:xfrm rot="10328543">
            <a:off x="3429000" y="2362200"/>
            <a:ext cx="533400" cy="190500"/>
          </a:xfrm>
          <a:prstGeom prst="notchedRightArrow">
            <a:avLst>
              <a:gd name="adj1" fmla="val 10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Notched Right Arrow 5"/>
          <p:cNvSpPr/>
          <p:nvPr/>
        </p:nvSpPr>
        <p:spPr>
          <a:xfrm rot="11513915">
            <a:off x="7097118" y="1407166"/>
            <a:ext cx="533400" cy="190500"/>
          </a:xfrm>
          <a:prstGeom prst="notchedRightArrow">
            <a:avLst>
              <a:gd name="adj1" fmla="val 10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5043994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54000">
              <a:schemeClr val="accent5">
                <a:lumMod val="50000"/>
              </a:schemeClr>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42" y="533400"/>
            <a:ext cx="8229600" cy="4648200"/>
          </a:xfrm>
          <a:prstGeom prst="rect">
            <a:avLst/>
          </a:prstGeom>
        </p:spPr>
      </p:pic>
      <p:sp>
        <p:nvSpPr>
          <p:cNvPr id="8" name="Notched Right Arrow 7"/>
          <p:cNvSpPr/>
          <p:nvPr/>
        </p:nvSpPr>
        <p:spPr>
          <a:xfrm>
            <a:off x="2209800" y="2133600"/>
            <a:ext cx="533400" cy="190500"/>
          </a:xfrm>
          <a:prstGeom prst="notchedRightArrow">
            <a:avLst>
              <a:gd name="adj1" fmla="val 10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459842" y="3962400"/>
            <a:ext cx="8229600" cy="1908215"/>
          </a:xfrm>
          <a:prstGeom prst="rect">
            <a:avLst/>
          </a:prstGeom>
          <a:solidFill>
            <a:schemeClr val="accent1">
              <a:lumMod val="20000"/>
              <a:lumOff val="80000"/>
            </a:schemeClr>
          </a:solidFill>
        </p:spPr>
        <p:txBody>
          <a:bodyPr wrap="square" rtlCol="0">
            <a:spAutoFit/>
          </a:bodyPr>
          <a:lstStyle/>
          <a:p>
            <a:pPr algn="ctr"/>
            <a:r>
              <a:rPr lang="en-US" sz="2000" dirty="0" smtClean="0">
                <a:solidFill>
                  <a:srgbClr val="1F497D">
                    <a:lumMod val="75000"/>
                  </a:srgbClr>
                </a:solidFill>
                <a:latin typeface="Arial Black" pitchFamily="34" charset="0"/>
                <a:cs typeface="Aharoni" pitchFamily="2" charset="-79"/>
              </a:rPr>
              <a:t>The General Education rubrics are located on the Academic Assessment web page under the Resources section at the bottom of the page.</a:t>
            </a:r>
          </a:p>
          <a:p>
            <a:pPr algn="ctr"/>
            <a:endParaRPr lang="en-US" sz="2000" dirty="0">
              <a:solidFill>
                <a:srgbClr val="1F497D">
                  <a:lumMod val="75000"/>
                </a:srgbClr>
              </a:solidFill>
              <a:latin typeface="Arial Black" pitchFamily="34" charset="0"/>
              <a:cs typeface="Aharoni" pitchFamily="2" charset="-79"/>
            </a:endParaRPr>
          </a:p>
          <a:p>
            <a:pPr algn="ctr"/>
            <a:r>
              <a:rPr lang="en-US" sz="2000" dirty="0" smtClean="0">
                <a:solidFill>
                  <a:srgbClr val="1F497D">
                    <a:lumMod val="75000"/>
                  </a:srgbClr>
                </a:solidFill>
                <a:latin typeface="Arial Black" pitchFamily="34" charset="0"/>
                <a:cs typeface="Aharoni" pitchFamily="2" charset="-79"/>
              </a:rPr>
              <a:t>The link for the Academic Assessment </a:t>
            </a:r>
            <a:r>
              <a:rPr lang="en-US" sz="2000" dirty="0">
                <a:solidFill>
                  <a:srgbClr val="1F497D">
                    <a:lumMod val="75000"/>
                  </a:srgbClr>
                </a:solidFill>
                <a:latin typeface="Arial Black" pitchFamily="34" charset="0"/>
                <a:cs typeface="Aharoni" pitchFamily="2" charset="-79"/>
              </a:rPr>
              <a:t>web page: </a:t>
            </a:r>
            <a:r>
              <a:rPr lang="en-US" dirty="0">
                <a:solidFill>
                  <a:srgbClr val="1F497D">
                    <a:lumMod val="75000"/>
                  </a:srgbClr>
                </a:solidFill>
                <a:latin typeface="Arial Black" pitchFamily="34" charset="0"/>
                <a:cs typeface="Aharoni" pitchFamily="2" charset="-79"/>
              </a:rPr>
              <a:t>https://www.utica.edu/academic/Assessment/assessment.cfm</a:t>
            </a:r>
          </a:p>
        </p:txBody>
      </p:sp>
    </p:spTree>
    <p:extLst>
      <p:ext uri="{BB962C8B-B14F-4D97-AF65-F5344CB8AC3E}">
        <p14:creationId xmlns:p14="http://schemas.microsoft.com/office/powerpoint/2010/main" val="334471907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54000">
              <a:schemeClr val="accent5">
                <a:lumMod val="50000"/>
              </a:schemeClr>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Donut 6"/>
          <p:cNvSpPr/>
          <p:nvPr/>
        </p:nvSpPr>
        <p:spPr>
          <a:xfrm>
            <a:off x="1866900" y="723900"/>
            <a:ext cx="5410200" cy="5410200"/>
          </a:xfrm>
          <a:prstGeom prst="donut">
            <a:avLst>
              <a:gd name="adj" fmla="val 16390"/>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6" name="TextBox 5"/>
          <p:cNvSpPr txBox="1"/>
          <p:nvPr/>
        </p:nvSpPr>
        <p:spPr>
          <a:xfrm>
            <a:off x="2385511" y="1242511"/>
            <a:ext cx="4372977" cy="4372977"/>
          </a:xfrm>
          <a:prstGeom prst="rect">
            <a:avLst/>
          </a:prstGeom>
          <a:noFill/>
        </p:spPr>
        <p:txBody>
          <a:bodyPr wrap="square" rtlCol="0">
            <a:prstTxWarp prst="textCircle">
              <a:avLst/>
            </a:prstTxWarp>
            <a:spAutoFit/>
          </a:bodyPr>
          <a:lstStyle/>
          <a:p>
            <a:r>
              <a:rPr lang="en-US" sz="2700" dirty="0" smtClean="0">
                <a:effectLst>
                  <a:outerShdw blurRad="50800" dist="38100" dir="2700000" algn="tl" rotWithShape="0">
                    <a:prstClr val="black">
                      <a:alpha val="40000"/>
                    </a:prstClr>
                  </a:outerShdw>
                </a:effectLst>
                <a:latin typeface="Consolas" pitchFamily="49" charset="0"/>
              </a:rPr>
              <a:t>ASSESSMENT OF INSTITUTION-LEVEL STUDENT LEARNING GOALS </a:t>
            </a:r>
            <a:r>
              <a:rPr lang="en-US" sz="2700" dirty="0" smtClean="0">
                <a:effectLst>
                  <a:outerShdw blurRad="38100" dist="38100" dir="2700000" algn="tl">
                    <a:srgbClr val="000000">
                      <a:alpha val="43137"/>
                    </a:srgbClr>
                  </a:outerShdw>
                </a:effectLst>
                <a:latin typeface="Consolas" pitchFamily="49" charset="0"/>
              </a:rPr>
              <a:t>• UTICA COLLEGE</a:t>
            </a:r>
            <a:r>
              <a:rPr lang="en-US" sz="2700" dirty="0" smtClean="0">
                <a:effectLst>
                  <a:outerShdw blurRad="50800" dist="38100" dir="2700000" algn="tl" rotWithShape="0">
                    <a:prstClr val="black">
                      <a:alpha val="40000"/>
                    </a:prstClr>
                  </a:outerShdw>
                </a:effectLst>
                <a:latin typeface="Consolas" pitchFamily="49" charset="0"/>
              </a:rPr>
              <a:t> </a:t>
            </a:r>
            <a:r>
              <a:rPr lang="en-US" sz="2700" dirty="0">
                <a:effectLst>
                  <a:outerShdw blurRad="50800" dist="38100" dir="2700000" algn="tl" rotWithShape="0">
                    <a:prstClr val="black">
                      <a:alpha val="40000"/>
                    </a:prstClr>
                  </a:outerShdw>
                </a:effectLst>
                <a:latin typeface="Consolas" pitchFamily="49" charset="0"/>
              </a:rPr>
              <a:t>•</a:t>
            </a:r>
          </a:p>
        </p:txBody>
      </p:sp>
      <p:sp>
        <p:nvSpPr>
          <p:cNvPr id="2" name="TextBox 1"/>
          <p:cNvSpPr txBox="1"/>
          <p:nvPr/>
        </p:nvSpPr>
        <p:spPr>
          <a:xfrm>
            <a:off x="3048000" y="2362200"/>
            <a:ext cx="3048000" cy="2554545"/>
          </a:xfrm>
          <a:prstGeom prst="rect">
            <a:avLst/>
          </a:prstGeom>
          <a:noFill/>
        </p:spPr>
        <p:txBody>
          <a:bodyPr wrap="square" rtlCol="0">
            <a:spAutoFit/>
          </a:bodyPr>
          <a:lstStyle/>
          <a:p>
            <a:pPr algn="ctr"/>
            <a:r>
              <a:rPr lang="en-US" sz="2000" b="1" dirty="0" smtClean="0">
                <a:latin typeface="Aharoni" pitchFamily="2" charset="-79"/>
                <a:cs typeface="Aharoni" pitchFamily="2" charset="-79"/>
              </a:rPr>
              <a:t>Thank you for taking part in </a:t>
            </a:r>
          </a:p>
          <a:p>
            <a:pPr algn="ctr"/>
            <a:r>
              <a:rPr lang="en-US" sz="2000" b="1" dirty="0" smtClean="0">
                <a:latin typeface="Aharoni" pitchFamily="2" charset="-79"/>
                <a:cs typeface="Aharoni" pitchFamily="2" charset="-79"/>
              </a:rPr>
              <a:t>Utica College’s Institution-Level Assessment of  Student Learning. </a:t>
            </a:r>
          </a:p>
          <a:p>
            <a:pPr algn="ctr"/>
            <a:r>
              <a:rPr lang="en-US" sz="2000" b="1" dirty="0" smtClean="0">
                <a:latin typeface="Aharoni" pitchFamily="2" charset="-79"/>
                <a:cs typeface="Aharoni" pitchFamily="2" charset="-79"/>
              </a:rPr>
              <a:t>Your time and attention is valued.</a:t>
            </a:r>
            <a:endParaRPr lang="en-US" sz="2000" b="1" dirty="0">
              <a:latin typeface="Aharoni" pitchFamily="2" charset="-79"/>
              <a:cs typeface="Aharoni" pitchFamily="2" charset="-79"/>
            </a:endParaRPr>
          </a:p>
        </p:txBody>
      </p:sp>
      <p:sp>
        <p:nvSpPr>
          <p:cNvPr id="3" name="TextBox 2"/>
          <p:cNvSpPr txBox="1"/>
          <p:nvPr/>
        </p:nvSpPr>
        <p:spPr>
          <a:xfrm>
            <a:off x="152400" y="5533935"/>
            <a:ext cx="3429000" cy="1200329"/>
          </a:xfrm>
          <a:prstGeom prst="rect">
            <a:avLst/>
          </a:prstGeom>
          <a:noFill/>
        </p:spPr>
        <p:txBody>
          <a:bodyPr wrap="square" rtlCol="0">
            <a:spAutoFit/>
          </a:bodyPr>
          <a:lstStyle/>
          <a:p>
            <a:r>
              <a:rPr lang="en-US" b="1" dirty="0" smtClean="0">
                <a:solidFill>
                  <a:schemeClr val="bg1"/>
                </a:solidFill>
              </a:rPr>
              <a:t>Questions?</a:t>
            </a:r>
          </a:p>
          <a:p>
            <a:r>
              <a:rPr lang="en-US" b="1" dirty="0" smtClean="0">
                <a:solidFill>
                  <a:schemeClr val="bg1"/>
                </a:solidFill>
              </a:rPr>
              <a:t>Email:  Jackie Snyder, </a:t>
            </a:r>
          </a:p>
          <a:p>
            <a:r>
              <a:rPr lang="en-US" b="1" dirty="0" smtClean="0">
                <a:solidFill>
                  <a:schemeClr val="bg1"/>
                </a:solidFill>
              </a:rPr>
              <a:t>Director of Academic Assessment</a:t>
            </a:r>
          </a:p>
          <a:p>
            <a:r>
              <a:rPr lang="en-US" b="1" dirty="0" smtClean="0">
                <a:solidFill>
                  <a:schemeClr val="bg1"/>
                </a:solidFill>
              </a:rPr>
              <a:t>jesnyder@utica.edu</a:t>
            </a:r>
            <a:endParaRPr lang="en-US" b="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8488" y="5867400"/>
            <a:ext cx="2022452" cy="706063"/>
          </a:xfrm>
          <a:prstGeom prst="rect">
            <a:avLst/>
          </a:prstGeom>
        </p:spPr>
      </p:pic>
    </p:spTree>
    <p:extLst>
      <p:ext uri="{BB962C8B-B14F-4D97-AF65-F5344CB8AC3E}">
        <p14:creationId xmlns:p14="http://schemas.microsoft.com/office/powerpoint/2010/main" val="12882450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54000">
              <a:schemeClr val="accent5">
                <a:lumMod val="50000"/>
              </a:schemeClr>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623879"/>
            <a:ext cx="6595957" cy="3476639"/>
          </a:xfrm>
          <a:prstGeom prst="rect">
            <a:avLst/>
          </a:prstGeom>
        </p:spPr>
      </p:pic>
      <p:sp>
        <p:nvSpPr>
          <p:cNvPr id="8" name="Notched Right Arrow 7"/>
          <p:cNvSpPr/>
          <p:nvPr/>
        </p:nvSpPr>
        <p:spPr>
          <a:xfrm rot="18577357">
            <a:off x="5722619" y="1466848"/>
            <a:ext cx="533400" cy="190500"/>
          </a:xfrm>
          <a:prstGeom prst="notchedRightArrow">
            <a:avLst>
              <a:gd name="adj1" fmla="val 10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95400" y="4495800"/>
            <a:ext cx="6781799" cy="1200329"/>
          </a:xfrm>
          <a:prstGeom prst="rect">
            <a:avLst/>
          </a:prstGeom>
          <a:noFill/>
        </p:spPr>
        <p:txBody>
          <a:bodyPr wrap="square" rtlCol="0">
            <a:spAutoFit/>
          </a:bodyPr>
          <a:lstStyle/>
          <a:p>
            <a:pPr algn="ctr"/>
            <a:r>
              <a:rPr lang="en-US" sz="3600" dirty="0" smtClean="0">
                <a:solidFill>
                  <a:schemeClr val="bg1"/>
                </a:solidFill>
                <a:latin typeface="Aharoni" pitchFamily="2" charset="-79"/>
                <a:cs typeface="Aharoni" pitchFamily="2" charset="-79"/>
              </a:rPr>
              <a:t>Click the Faculty tab at the top right of the UC home page.</a:t>
            </a:r>
            <a:endParaRPr lang="en-US" sz="3600"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val="2464997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54000">
              <a:schemeClr val="accent5">
                <a:lumMod val="50000"/>
              </a:schemeClr>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TextBox 8"/>
          <p:cNvSpPr txBox="1"/>
          <p:nvPr/>
        </p:nvSpPr>
        <p:spPr>
          <a:xfrm>
            <a:off x="1371601" y="4495800"/>
            <a:ext cx="6595956" cy="1754326"/>
          </a:xfrm>
          <a:prstGeom prst="rect">
            <a:avLst/>
          </a:prstGeom>
          <a:noFill/>
        </p:spPr>
        <p:txBody>
          <a:bodyPr wrap="square" rtlCol="0">
            <a:spAutoFit/>
          </a:bodyPr>
          <a:lstStyle/>
          <a:p>
            <a:pPr algn="ctr"/>
            <a:endParaRPr lang="en-US" sz="3600" dirty="0" smtClean="0">
              <a:solidFill>
                <a:prstClr val="white"/>
              </a:solidFill>
              <a:latin typeface="Aharoni" pitchFamily="2" charset="-79"/>
              <a:cs typeface="Aharoni" pitchFamily="2" charset="-79"/>
            </a:endParaRPr>
          </a:p>
          <a:p>
            <a:pPr algn="ctr"/>
            <a:r>
              <a:rPr lang="en-US" sz="3600" dirty="0" smtClean="0">
                <a:solidFill>
                  <a:prstClr val="white"/>
                </a:solidFill>
                <a:latin typeface="Aharoni" pitchFamily="2" charset="-79"/>
                <a:cs typeface="Aharoni" pitchFamily="2" charset="-79"/>
              </a:rPr>
              <a:t>Click the Logins tab on the Faculty page.</a:t>
            </a:r>
            <a:endParaRPr lang="en-US" sz="3600" dirty="0">
              <a:solidFill>
                <a:prstClr val="white"/>
              </a:solidFill>
              <a:latin typeface="Aharoni" pitchFamily="2" charset="-79"/>
              <a:cs typeface="Aharoni" pitchFamily="2" charset="-79"/>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670560"/>
            <a:ext cx="8095827" cy="4267200"/>
          </a:xfrm>
          <a:prstGeom prst="rect">
            <a:avLst/>
          </a:prstGeom>
        </p:spPr>
      </p:pic>
      <p:sp>
        <p:nvSpPr>
          <p:cNvPr id="8" name="Notched Right Arrow 7"/>
          <p:cNvSpPr/>
          <p:nvPr/>
        </p:nvSpPr>
        <p:spPr>
          <a:xfrm rot="11603753">
            <a:off x="3520011" y="4511325"/>
            <a:ext cx="533400" cy="190500"/>
          </a:xfrm>
          <a:prstGeom prst="notchedRightArrow">
            <a:avLst>
              <a:gd name="adj1" fmla="val 10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5041925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54000">
              <a:schemeClr val="accent5">
                <a:lumMod val="50000"/>
              </a:schemeClr>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TextBox 8"/>
          <p:cNvSpPr txBox="1"/>
          <p:nvPr/>
        </p:nvSpPr>
        <p:spPr>
          <a:xfrm>
            <a:off x="1371601" y="4495800"/>
            <a:ext cx="6595956" cy="1754326"/>
          </a:xfrm>
          <a:prstGeom prst="rect">
            <a:avLst/>
          </a:prstGeom>
          <a:noFill/>
        </p:spPr>
        <p:txBody>
          <a:bodyPr wrap="square" rtlCol="0">
            <a:spAutoFit/>
          </a:bodyPr>
          <a:lstStyle/>
          <a:p>
            <a:pPr algn="ctr"/>
            <a:endParaRPr lang="en-US" sz="3600" dirty="0" smtClean="0">
              <a:solidFill>
                <a:prstClr val="white"/>
              </a:solidFill>
              <a:latin typeface="Aharoni" pitchFamily="2" charset="-79"/>
              <a:cs typeface="Aharoni" pitchFamily="2" charset="-79"/>
            </a:endParaRPr>
          </a:p>
          <a:p>
            <a:pPr algn="ctr"/>
            <a:r>
              <a:rPr lang="en-US" sz="3600" dirty="0" smtClean="0">
                <a:solidFill>
                  <a:prstClr val="white"/>
                </a:solidFill>
                <a:latin typeface="Aharoni" pitchFamily="2" charset="-79"/>
                <a:cs typeface="Aharoni" pitchFamily="2" charset="-79"/>
              </a:rPr>
              <a:t>Click the General Education Assessment link.</a:t>
            </a:r>
            <a:endParaRPr lang="en-US" sz="3600" dirty="0">
              <a:solidFill>
                <a:prstClr val="white"/>
              </a:solidFill>
              <a:latin typeface="Aharoni" pitchFamily="2" charset="-79"/>
              <a:cs typeface="Aharoni" pitchFamily="2" charset="-79"/>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79" y="609600"/>
            <a:ext cx="7924800" cy="4177054"/>
          </a:xfrm>
          <a:prstGeom prst="rect">
            <a:avLst/>
          </a:prstGeom>
        </p:spPr>
      </p:pic>
      <p:sp>
        <p:nvSpPr>
          <p:cNvPr id="8" name="Notched Right Arrow 7"/>
          <p:cNvSpPr/>
          <p:nvPr/>
        </p:nvSpPr>
        <p:spPr>
          <a:xfrm rot="11603753">
            <a:off x="3977211" y="3183397"/>
            <a:ext cx="533400" cy="190500"/>
          </a:xfrm>
          <a:prstGeom prst="notchedRightArrow">
            <a:avLst>
              <a:gd name="adj1" fmla="val 10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2909638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54000">
              <a:schemeClr val="accent5">
                <a:lumMod val="50000"/>
              </a:schemeClr>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TextBox 8"/>
          <p:cNvSpPr txBox="1"/>
          <p:nvPr/>
        </p:nvSpPr>
        <p:spPr>
          <a:xfrm>
            <a:off x="381000" y="4724400"/>
            <a:ext cx="8382000" cy="1631216"/>
          </a:xfrm>
          <a:prstGeom prst="rect">
            <a:avLst/>
          </a:prstGeom>
          <a:noFill/>
        </p:spPr>
        <p:txBody>
          <a:bodyPr wrap="square" rtlCol="0">
            <a:spAutoFit/>
          </a:bodyPr>
          <a:lstStyle/>
          <a:p>
            <a:pPr algn="ctr"/>
            <a:endParaRPr lang="en-US" sz="3600" dirty="0" smtClean="0">
              <a:solidFill>
                <a:prstClr val="white"/>
              </a:solidFill>
              <a:latin typeface="Aharoni" pitchFamily="2" charset="-79"/>
              <a:cs typeface="Aharoni" pitchFamily="2" charset="-79"/>
            </a:endParaRPr>
          </a:p>
          <a:p>
            <a:pPr algn="ctr"/>
            <a:r>
              <a:rPr lang="en-US" sz="3200" dirty="0" smtClean="0">
                <a:solidFill>
                  <a:prstClr val="white"/>
                </a:solidFill>
                <a:latin typeface="Aharoni" pitchFamily="2" charset="-79"/>
                <a:cs typeface="Aharoni" pitchFamily="2" charset="-79"/>
              </a:rPr>
              <a:t>Enter your faculty login information. </a:t>
            </a:r>
          </a:p>
          <a:p>
            <a:pPr algn="ctr"/>
            <a:r>
              <a:rPr lang="en-US" sz="3200" dirty="0" smtClean="0">
                <a:solidFill>
                  <a:prstClr val="white"/>
                </a:solidFill>
                <a:latin typeface="Aharoni" pitchFamily="2" charset="-79"/>
                <a:cs typeface="Aharoni" pitchFamily="2" charset="-79"/>
              </a:rPr>
              <a:t>It will be the same as your UC email login.</a:t>
            </a:r>
            <a:endParaRPr lang="en-US" sz="3200" dirty="0">
              <a:solidFill>
                <a:prstClr val="white"/>
              </a:solidFill>
              <a:latin typeface="Aharoni" pitchFamily="2" charset="-79"/>
              <a:cs typeface="Aharoni" pitchFamily="2" charset="-79"/>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533400"/>
            <a:ext cx="8382000" cy="4418038"/>
          </a:xfrm>
          <a:prstGeom prst="rect">
            <a:avLst/>
          </a:prstGeom>
        </p:spPr>
      </p:pic>
      <p:sp>
        <p:nvSpPr>
          <p:cNvPr id="8" name="Notched Right Arrow 7"/>
          <p:cNvSpPr/>
          <p:nvPr/>
        </p:nvSpPr>
        <p:spPr>
          <a:xfrm rot="10344466">
            <a:off x="4714870" y="3927566"/>
            <a:ext cx="533400" cy="190500"/>
          </a:xfrm>
          <a:prstGeom prst="notchedRightArrow">
            <a:avLst>
              <a:gd name="adj1" fmla="val 10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5622020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54000">
              <a:schemeClr val="accent5">
                <a:lumMod val="50000"/>
              </a:schemeClr>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57200"/>
            <a:ext cx="8077200" cy="5791200"/>
          </a:xfrm>
          <a:prstGeom prst="rect">
            <a:avLst/>
          </a:prstGeom>
        </p:spPr>
      </p:pic>
      <p:sp>
        <p:nvSpPr>
          <p:cNvPr id="8" name="Notched Right Arrow 7"/>
          <p:cNvSpPr/>
          <p:nvPr/>
        </p:nvSpPr>
        <p:spPr>
          <a:xfrm rot="10344466">
            <a:off x="4508674" y="2244202"/>
            <a:ext cx="533400" cy="190500"/>
          </a:xfrm>
          <a:prstGeom prst="notchedRightArrow">
            <a:avLst>
              <a:gd name="adj1" fmla="val 10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533400" y="4495800"/>
            <a:ext cx="8077199" cy="954107"/>
          </a:xfrm>
          <a:prstGeom prst="rect">
            <a:avLst/>
          </a:prstGeom>
          <a:solidFill>
            <a:schemeClr val="accent1">
              <a:lumMod val="20000"/>
              <a:lumOff val="80000"/>
            </a:schemeClr>
          </a:solidFill>
        </p:spPr>
        <p:txBody>
          <a:bodyPr wrap="square" rtlCol="0">
            <a:spAutoFit/>
          </a:bodyPr>
          <a:lstStyle/>
          <a:p>
            <a:pPr algn="ctr"/>
            <a:r>
              <a:rPr lang="en-US" sz="2800" dirty="0" smtClean="0">
                <a:solidFill>
                  <a:schemeClr val="tx2">
                    <a:lumMod val="75000"/>
                  </a:schemeClr>
                </a:solidFill>
                <a:latin typeface="Aharoni" pitchFamily="2" charset="-79"/>
                <a:cs typeface="Aharoni" pitchFamily="2" charset="-79"/>
              </a:rPr>
              <a:t>Use the drop-down choices to select the correct term, course, and (General Education) Skill.</a:t>
            </a:r>
            <a:endParaRPr lang="en-US" sz="2800" dirty="0">
              <a:solidFill>
                <a:schemeClr val="tx2">
                  <a:lumMod val="75000"/>
                </a:schemeClr>
              </a:solidFill>
              <a:latin typeface="Aharoni" pitchFamily="2" charset="-79"/>
              <a:cs typeface="Aharoni" pitchFamily="2" charset="-79"/>
            </a:endParaRPr>
          </a:p>
        </p:txBody>
      </p:sp>
    </p:spTree>
    <p:extLst>
      <p:ext uri="{BB962C8B-B14F-4D97-AF65-F5344CB8AC3E}">
        <p14:creationId xmlns:p14="http://schemas.microsoft.com/office/powerpoint/2010/main" val="139083062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54000">
              <a:schemeClr val="accent5">
                <a:lumMod val="50000"/>
              </a:schemeClr>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610" y="685800"/>
            <a:ext cx="8330777" cy="5105399"/>
          </a:xfrm>
          <a:prstGeom prst="rect">
            <a:avLst/>
          </a:prstGeom>
        </p:spPr>
      </p:pic>
      <p:sp>
        <p:nvSpPr>
          <p:cNvPr id="8" name="Notched Right Arrow 7"/>
          <p:cNvSpPr/>
          <p:nvPr/>
        </p:nvSpPr>
        <p:spPr>
          <a:xfrm rot="10344466">
            <a:off x="4582244" y="2221455"/>
            <a:ext cx="533400" cy="190500"/>
          </a:xfrm>
          <a:prstGeom prst="notchedRightArrow">
            <a:avLst>
              <a:gd name="adj1" fmla="val 10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406608" y="4191000"/>
            <a:ext cx="8330777" cy="1815882"/>
          </a:xfrm>
          <a:prstGeom prst="rect">
            <a:avLst/>
          </a:prstGeom>
          <a:solidFill>
            <a:schemeClr val="accent1">
              <a:lumMod val="20000"/>
              <a:lumOff val="80000"/>
            </a:schemeClr>
          </a:solidFill>
        </p:spPr>
        <p:txBody>
          <a:bodyPr wrap="square" rtlCol="0">
            <a:spAutoFit/>
          </a:bodyPr>
          <a:lstStyle/>
          <a:p>
            <a:pPr algn="ctr"/>
            <a:r>
              <a:rPr lang="en-US" sz="2800" dirty="0" smtClean="0">
                <a:solidFill>
                  <a:schemeClr val="tx2">
                    <a:lumMod val="75000"/>
                  </a:schemeClr>
                </a:solidFill>
                <a:latin typeface="Arial Black" pitchFamily="34" charset="0"/>
                <a:cs typeface="Aharoni" pitchFamily="2" charset="-79"/>
              </a:rPr>
              <a:t>The example shows Spring 2013 as the Term and an EDU 302 course. You will only see courses that you are teaching in the Course/Section drop-down.</a:t>
            </a:r>
            <a:endParaRPr lang="en-US" sz="2800" dirty="0">
              <a:solidFill>
                <a:schemeClr val="tx2">
                  <a:lumMod val="75000"/>
                </a:schemeClr>
              </a:solidFill>
              <a:latin typeface="Arial Black" pitchFamily="34" charset="0"/>
              <a:cs typeface="Aharoni" pitchFamily="2" charset="-79"/>
            </a:endParaRPr>
          </a:p>
        </p:txBody>
      </p:sp>
    </p:spTree>
    <p:extLst>
      <p:ext uri="{BB962C8B-B14F-4D97-AF65-F5344CB8AC3E}">
        <p14:creationId xmlns:p14="http://schemas.microsoft.com/office/powerpoint/2010/main" val="382380556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54000">
              <a:schemeClr val="accent5">
                <a:lumMod val="50000"/>
              </a:schemeClr>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130" y="685800"/>
            <a:ext cx="8381785" cy="5364272"/>
          </a:xfrm>
          <a:prstGeom prst="rect">
            <a:avLst/>
          </a:prstGeom>
        </p:spPr>
      </p:pic>
      <p:sp>
        <p:nvSpPr>
          <p:cNvPr id="9" name="TextBox 8"/>
          <p:cNvSpPr txBox="1"/>
          <p:nvPr/>
        </p:nvSpPr>
        <p:spPr>
          <a:xfrm>
            <a:off x="376130" y="3718560"/>
            <a:ext cx="8381785" cy="2554545"/>
          </a:xfrm>
          <a:prstGeom prst="rect">
            <a:avLst/>
          </a:prstGeom>
          <a:solidFill>
            <a:schemeClr val="accent1">
              <a:lumMod val="20000"/>
              <a:lumOff val="80000"/>
            </a:schemeClr>
          </a:solidFill>
        </p:spPr>
        <p:txBody>
          <a:bodyPr wrap="square" rtlCol="0">
            <a:spAutoFit/>
          </a:bodyPr>
          <a:lstStyle/>
          <a:p>
            <a:pPr algn="ctr"/>
            <a:r>
              <a:rPr lang="en-US" sz="2000" dirty="0" smtClean="0">
                <a:solidFill>
                  <a:srgbClr val="1F497D">
                    <a:lumMod val="75000"/>
                  </a:srgbClr>
                </a:solidFill>
                <a:latin typeface="Arial Black" pitchFamily="34" charset="0"/>
                <a:cs typeface="Aharoni" pitchFamily="2" charset="-79"/>
              </a:rPr>
              <a:t>The Skill drop-down will populate General Education learning goals.  Pick the General Education skill you will enter data about.  </a:t>
            </a:r>
          </a:p>
          <a:p>
            <a:pPr algn="ctr"/>
            <a:r>
              <a:rPr lang="en-US" sz="2000" dirty="0" smtClean="0">
                <a:solidFill>
                  <a:srgbClr val="1F497D">
                    <a:lumMod val="75000"/>
                  </a:srgbClr>
                </a:solidFill>
                <a:latin typeface="Arial Black" pitchFamily="34" charset="0"/>
                <a:cs typeface="Aharoni" pitchFamily="2" charset="-79"/>
              </a:rPr>
              <a:t>The Written Communication goal has been drilled down a bit further and asks you to identify the assessment artifact (paper, report, creative writing,…) that you used with the rubric. </a:t>
            </a:r>
          </a:p>
          <a:p>
            <a:pPr algn="ctr"/>
            <a:r>
              <a:rPr lang="en-US" sz="2000" dirty="0" smtClean="0">
                <a:solidFill>
                  <a:srgbClr val="1F497D">
                    <a:lumMod val="75000"/>
                  </a:srgbClr>
                </a:solidFill>
                <a:latin typeface="Arial Black" pitchFamily="34" charset="0"/>
                <a:cs typeface="Aharoni" pitchFamily="2" charset="-79"/>
              </a:rPr>
              <a:t>Click the Submit button under the Skill line.</a:t>
            </a:r>
            <a:endParaRPr lang="en-US" sz="2000" dirty="0">
              <a:solidFill>
                <a:srgbClr val="1F497D">
                  <a:lumMod val="75000"/>
                </a:srgbClr>
              </a:solidFill>
              <a:latin typeface="Arial Black" pitchFamily="34" charset="0"/>
              <a:cs typeface="Aharoni" pitchFamily="2" charset="-79"/>
            </a:endParaRPr>
          </a:p>
        </p:txBody>
      </p:sp>
      <p:sp>
        <p:nvSpPr>
          <p:cNvPr id="8" name="Notched Right Arrow 7"/>
          <p:cNvSpPr/>
          <p:nvPr/>
        </p:nvSpPr>
        <p:spPr>
          <a:xfrm rot="10344466">
            <a:off x="4488456" y="2694118"/>
            <a:ext cx="533400" cy="190500"/>
          </a:xfrm>
          <a:prstGeom prst="notchedRightArrow">
            <a:avLst>
              <a:gd name="adj1" fmla="val 10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Notched Right Arrow 5"/>
          <p:cNvSpPr/>
          <p:nvPr/>
        </p:nvSpPr>
        <p:spPr>
          <a:xfrm rot="11686290">
            <a:off x="2982046" y="3060550"/>
            <a:ext cx="533400" cy="190500"/>
          </a:xfrm>
          <a:prstGeom prst="notchedRightArrow">
            <a:avLst>
              <a:gd name="adj1" fmla="val 10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2609716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54000">
              <a:schemeClr val="accent5">
                <a:lumMod val="50000"/>
              </a:schemeClr>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486" y="457200"/>
            <a:ext cx="7897072" cy="4162439"/>
          </a:xfrm>
          <a:prstGeom prst="rect">
            <a:avLst/>
          </a:prstGeom>
        </p:spPr>
      </p:pic>
      <p:sp>
        <p:nvSpPr>
          <p:cNvPr id="9" name="TextBox 8"/>
          <p:cNvSpPr txBox="1"/>
          <p:nvPr/>
        </p:nvSpPr>
        <p:spPr>
          <a:xfrm>
            <a:off x="618487" y="4619639"/>
            <a:ext cx="7897072" cy="1569660"/>
          </a:xfrm>
          <a:prstGeom prst="rect">
            <a:avLst/>
          </a:prstGeom>
          <a:solidFill>
            <a:schemeClr val="accent1">
              <a:lumMod val="20000"/>
              <a:lumOff val="80000"/>
            </a:schemeClr>
          </a:solidFill>
        </p:spPr>
        <p:txBody>
          <a:bodyPr wrap="square" rtlCol="0">
            <a:spAutoFit/>
          </a:bodyPr>
          <a:lstStyle/>
          <a:p>
            <a:pPr algn="ctr"/>
            <a:r>
              <a:rPr lang="en-US" sz="2400" dirty="0" smtClean="0">
                <a:solidFill>
                  <a:srgbClr val="1F497D">
                    <a:lumMod val="75000"/>
                  </a:srgbClr>
                </a:solidFill>
                <a:latin typeface="Arial Black" pitchFamily="34" charset="0"/>
                <a:cs typeface="Aharoni" pitchFamily="2" charset="-79"/>
              </a:rPr>
              <a:t>Your class roster will be provided.  The names for this course have been concealed, however the letters on the left indicate where you will see the names of your students.</a:t>
            </a:r>
            <a:endParaRPr lang="en-US" sz="2400" dirty="0">
              <a:solidFill>
                <a:srgbClr val="1F497D">
                  <a:lumMod val="75000"/>
                </a:srgbClr>
              </a:solidFill>
              <a:latin typeface="Arial Black" pitchFamily="34" charset="0"/>
              <a:cs typeface="Aharoni" pitchFamily="2" charset="-79"/>
            </a:endParaRPr>
          </a:p>
        </p:txBody>
      </p:sp>
      <p:sp>
        <p:nvSpPr>
          <p:cNvPr id="8" name="Notched Right Arrow 7"/>
          <p:cNvSpPr/>
          <p:nvPr/>
        </p:nvSpPr>
        <p:spPr>
          <a:xfrm rot="21021696">
            <a:off x="1307583" y="2948522"/>
            <a:ext cx="533400" cy="190500"/>
          </a:xfrm>
          <a:prstGeom prst="notchedRightArrow">
            <a:avLst>
              <a:gd name="adj1" fmla="val 10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8593056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onut_with_text_inside.pot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nut_with_text_ins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onut_with_text_ins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9B6E21F-0EA7-4C72-AF9F-1A6037E711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Donut_with_text_inside.potx</Template>
  <TotalTime>0</TotalTime>
  <Words>18218</Words>
  <Application>Microsoft Office PowerPoint</Application>
  <PresentationFormat>On-screen Show (4:3)</PresentationFormat>
  <Paragraphs>931</Paragraphs>
  <Slides>15</Slides>
  <Notes>15</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Donut_with_text_inside.potx</vt:lpstr>
      <vt:lpstr>Donut_with_text_inside</vt:lpstr>
      <vt:lpstr>1_Donut_with_text_inside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2013-04-07T22:32:08Z</dcterms:created>
  <dcterms:modified xsi:type="dcterms:W3CDTF">2013-06-07T12:34:47Z</dcterms:modified>
  <cp:contentStatus>Final</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TC024218499991</vt:lpwstr>
  </property>
  <property fmtid="{D5CDD505-2E9C-101B-9397-08002B2CF9AE}" pid="3" name="_MarkAsFinal">
    <vt:bool>true</vt:bool>
  </property>
</Properties>
</file>