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6" r:id="rId4"/>
    <p:sldId id="262" r:id="rId5"/>
    <p:sldId id="263" r:id="rId6"/>
    <p:sldId id="268" r:id="rId7"/>
    <p:sldId id="267" r:id="rId8"/>
    <p:sldId id="274" r:id="rId9"/>
    <p:sldId id="273" r:id="rId10"/>
    <p:sldId id="264" r:id="rId11"/>
    <p:sldId id="265" r:id="rId12"/>
    <p:sldId id="270" r:id="rId13"/>
    <p:sldId id="272" r:id="rId14"/>
    <p:sldId id="271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4E22B-B463-43DF-A7CB-D571510684DA}" type="datetimeFigureOut">
              <a:rPr lang="en-US" smtClean="0"/>
              <a:pPr/>
              <a:t>10/19/2010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DE727-7C23-4FA5-B029-25880B3CF5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ternet-marketing-strategy-traffic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4300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dirty="0" smtClean="0">
                <a:solidFill>
                  <a:srgbClr val="FF0000"/>
                </a:solidFill>
                <a:latin typeface="Stencil" pitchFamily="82" charset="0"/>
              </a:rPr>
              <a:t>Internet</a:t>
            </a:r>
            <a:r>
              <a:rPr lang="en-US" sz="6000" dirty="0" smtClean="0">
                <a:solidFill>
                  <a:srgbClr val="FF0000"/>
                </a:solidFill>
                <a:latin typeface="Stencil" pitchFamily="82" charset="0"/>
              </a:rPr>
              <a:t/>
            </a:r>
            <a:br>
              <a:rPr lang="en-US" sz="6000" dirty="0" smtClean="0">
                <a:solidFill>
                  <a:srgbClr val="FF0000"/>
                </a:solidFill>
                <a:latin typeface="Stencil" pitchFamily="82" charset="0"/>
              </a:rPr>
            </a:br>
            <a:endParaRPr lang="en-US" sz="6000" dirty="0">
              <a:solidFill>
                <a:srgbClr val="FF0000"/>
              </a:solidFill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7772400" cy="1752600"/>
          </a:xfrm>
        </p:spPr>
        <p:txBody>
          <a:bodyPr>
            <a:noAutofit/>
          </a:bodyPr>
          <a:lstStyle/>
          <a:p>
            <a:pPr algn="l"/>
            <a:r>
              <a:rPr lang="en-US" sz="7200" dirty="0" smtClean="0">
                <a:solidFill>
                  <a:srgbClr val="FF0000"/>
                </a:solidFill>
                <a:latin typeface="Stencil" pitchFamily="82" charset="0"/>
              </a:rPr>
              <a:t>Investigations</a:t>
            </a:r>
            <a:endParaRPr lang="en-US" sz="7200" dirty="0">
              <a:solidFill>
                <a:srgbClr val="FF0000"/>
              </a:solidFill>
              <a:latin typeface="Stencil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u="sng" dirty="0" smtClean="0"/>
              <a:t>Key Elements of a Successful Investigation</a:t>
            </a:r>
          </a:p>
          <a:p>
            <a:pPr algn="ctr"/>
            <a:r>
              <a:rPr lang="en-US" dirty="0" smtClean="0"/>
              <a:t>Location of the offender</a:t>
            </a:r>
          </a:p>
          <a:p>
            <a:pPr algn="ctr"/>
            <a:r>
              <a:rPr lang="en-US" dirty="0" smtClean="0"/>
              <a:t>Identification of the offender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algn="ctr"/>
            <a:r>
              <a:rPr lang="en-US" u="sng" dirty="0" smtClean="0"/>
              <a:t>Identification</a:t>
            </a:r>
            <a:endParaRPr lang="en-US" dirty="0" smtClean="0"/>
          </a:p>
          <a:p>
            <a:pPr algn="ctr">
              <a:buNone/>
            </a:pPr>
            <a:endParaRPr lang="en-US" dirty="0"/>
          </a:p>
        </p:txBody>
      </p:sp>
      <p:pic>
        <p:nvPicPr>
          <p:cNvPr id="4" name="Picture 3" descr="whin149l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3318128"/>
            <a:ext cx="4343400" cy="3539871"/>
          </a:xfrm>
          <a:prstGeom prst="rect">
            <a:avLst/>
          </a:prstGeom>
        </p:spPr>
      </p:pic>
      <p:pic>
        <p:nvPicPr>
          <p:cNvPr id="5" name="Picture 4" descr="InternetCensorship06120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76401"/>
            <a:ext cx="4800600" cy="3024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Identification</a:t>
            </a:r>
            <a:endParaRPr lang="en-US" dirty="0" smtClean="0"/>
          </a:p>
          <a:p>
            <a:r>
              <a:rPr lang="en-US" dirty="0" smtClean="0"/>
              <a:t>Though probably false, gather all information provided to company at the time of the transaction</a:t>
            </a:r>
          </a:p>
          <a:p>
            <a:r>
              <a:rPr lang="en-US" dirty="0" smtClean="0"/>
              <a:t>Verify a connection between the offender and the location provided by the I.S.P.</a:t>
            </a:r>
          </a:p>
          <a:p>
            <a:r>
              <a:rPr lang="en-US" dirty="0" smtClean="0"/>
              <a:t>Additional search warrant(s) might be necessary to gather additional information and or to seize the </a:t>
            </a:r>
            <a:r>
              <a:rPr lang="en-US" dirty="0" smtClean="0"/>
              <a:t>offender</a:t>
            </a:r>
            <a:r>
              <a:rPr lang="en-US" dirty="0" smtClean="0"/>
              <a:t>’s </a:t>
            </a:r>
            <a:r>
              <a:rPr lang="en-US" dirty="0" smtClean="0"/>
              <a:t>computer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u="sng" dirty="0" smtClean="0"/>
              <a:t>Key Elements of a Successful Investigation</a:t>
            </a:r>
          </a:p>
          <a:p>
            <a:pPr algn="ctr"/>
            <a:r>
              <a:rPr lang="en-US" dirty="0" smtClean="0"/>
              <a:t>Location of the offender</a:t>
            </a:r>
          </a:p>
          <a:p>
            <a:pPr algn="ctr"/>
            <a:r>
              <a:rPr lang="en-US" dirty="0" smtClean="0"/>
              <a:t>Identification of the offender</a:t>
            </a:r>
          </a:p>
          <a:p>
            <a:pPr algn="ctr"/>
            <a:r>
              <a:rPr lang="en-US" dirty="0" smtClean="0"/>
              <a:t>Admission by the offender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u="sng" dirty="0" smtClean="0"/>
              <a:t>Admission</a:t>
            </a:r>
          </a:p>
          <a:p>
            <a:r>
              <a:rPr lang="en-US" dirty="0" smtClean="0"/>
              <a:t>In general, without a confession prosecutors are less likely to file charges</a:t>
            </a:r>
          </a:p>
          <a:p>
            <a:r>
              <a:rPr lang="en-US" dirty="0" smtClean="0"/>
              <a:t>Be prepared for the interview</a:t>
            </a:r>
          </a:p>
          <a:p>
            <a:r>
              <a:rPr lang="en-US" dirty="0" smtClean="0"/>
              <a:t>Don’t rush an interview</a:t>
            </a:r>
          </a:p>
          <a:p>
            <a:r>
              <a:rPr lang="en-US" dirty="0" smtClean="0"/>
              <a:t>Interviewing is a skill that needs to be practiced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Paul Pantani</a:t>
            </a:r>
          </a:p>
          <a:p>
            <a:pPr algn="ctr">
              <a:buNone/>
            </a:pPr>
            <a:r>
              <a:rPr lang="en-US" dirty="0" smtClean="0"/>
              <a:t>Senior Investigator – Consumer Fraud Unit</a:t>
            </a:r>
          </a:p>
          <a:p>
            <a:pPr algn="ctr">
              <a:buNone/>
            </a:pPr>
            <a:r>
              <a:rPr lang="en-US" dirty="0" smtClean="0"/>
              <a:t>Riverside County District Attorneys Office</a:t>
            </a:r>
          </a:p>
          <a:p>
            <a:pPr algn="ctr">
              <a:buNone/>
            </a:pPr>
            <a:r>
              <a:rPr lang="en-US" dirty="0" smtClean="0"/>
              <a:t>951-955-0822</a:t>
            </a:r>
          </a:p>
          <a:p>
            <a:pPr algn="ctr">
              <a:buNone/>
            </a:pPr>
            <a:r>
              <a:rPr lang="en-US" dirty="0" smtClean="0"/>
              <a:t>paulpantani@rivcoda.org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Franklin Gothic Book" pitchFamily="34" charset="0"/>
              </a:rPr>
              <a:t>“There’s a charge on my credit card, but I didn’t make that purchase.”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Most common criminal investigation</a:t>
            </a:r>
          </a:p>
          <a:p>
            <a:r>
              <a:rPr lang="en-US" dirty="0" smtClean="0">
                <a:latin typeface="Franklin Gothic Book" pitchFamily="34" charset="0"/>
              </a:rPr>
              <a:t>“I paid for it, but I didn’t receive it.”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eBay</a:t>
            </a:r>
          </a:p>
          <a:p>
            <a:r>
              <a:rPr lang="en-US" dirty="0" smtClean="0">
                <a:latin typeface="Franklin Gothic Book" pitchFamily="34" charset="0"/>
              </a:rPr>
              <a:t>“Someone hacked my….”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Bank account</a:t>
            </a:r>
            <a:endParaRPr lang="en-US" sz="3200" dirty="0">
              <a:latin typeface="Franklin Gothic Book" pitchFamily="34" charset="0"/>
            </a:endParaRP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E-mail account</a:t>
            </a:r>
          </a:p>
        </p:txBody>
      </p:sp>
      <p:pic>
        <p:nvPicPr>
          <p:cNvPr id="5" name="Picture 4" descr="hack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38900" y="4543425"/>
            <a:ext cx="2705100" cy="2314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u="sng" dirty="0" smtClean="0"/>
              <a:t>Key elements to a successful investigation </a:t>
            </a:r>
          </a:p>
          <a:p>
            <a:pPr lvl="1"/>
            <a:r>
              <a:rPr lang="en-US" sz="3200" dirty="0" smtClean="0"/>
              <a:t>Location of the offender</a:t>
            </a:r>
          </a:p>
          <a:p>
            <a:pPr lvl="2"/>
            <a:r>
              <a:rPr lang="en-US" sz="3200" dirty="0" smtClean="0"/>
              <a:t>Where in the world are they</a:t>
            </a:r>
          </a:p>
          <a:p>
            <a:pPr lvl="1"/>
            <a:r>
              <a:rPr lang="en-US" sz="3200" dirty="0" smtClean="0"/>
              <a:t>Identification of the offender</a:t>
            </a:r>
          </a:p>
          <a:p>
            <a:pPr lvl="2"/>
            <a:r>
              <a:rPr lang="en-US" sz="3200" dirty="0" smtClean="0"/>
              <a:t>Who was typing on the keyboard</a:t>
            </a:r>
          </a:p>
          <a:p>
            <a:pPr lvl="1"/>
            <a:r>
              <a:rPr lang="en-US" sz="3200" dirty="0" smtClean="0"/>
              <a:t>Admission by the offender</a:t>
            </a:r>
          </a:p>
          <a:p>
            <a:pPr lvl="2"/>
            <a:r>
              <a:rPr lang="en-US" sz="3200" dirty="0" smtClean="0"/>
              <a:t>Prosecutors like confessions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Location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Where in the world are they….Literally</a:t>
            </a:r>
            <a:endParaRPr lang="en-US" dirty="0"/>
          </a:p>
          <a:p>
            <a:pPr algn="ctr">
              <a:buNone/>
            </a:pPr>
            <a:endParaRPr lang="en-US" dirty="0"/>
          </a:p>
        </p:txBody>
      </p:sp>
      <p:pic>
        <p:nvPicPr>
          <p:cNvPr id="4" name="Picture 3" descr="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743200"/>
            <a:ext cx="8067675" cy="386248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1524000" y="4191000"/>
            <a:ext cx="457200" cy="179832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4419600" y="5105400"/>
            <a:ext cx="457200" cy="179832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4038600" y="3581400"/>
            <a:ext cx="457200" cy="179832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248400" y="4724400"/>
            <a:ext cx="533400" cy="179832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6629400" y="3352800"/>
            <a:ext cx="533400" cy="179832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7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algn="ctr"/>
            <a:r>
              <a:rPr lang="en-US" u="sng" dirty="0" smtClean="0">
                <a:latin typeface="Franklin Gothic Book" pitchFamily="34" charset="0"/>
              </a:rPr>
              <a:t>Location</a:t>
            </a:r>
          </a:p>
          <a:p>
            <a:r>
              <a:rPr lang="en-US" dirty="0" smtClean="0">
                <a:latin typeface="Franklin Gothic Book" pitchFamily="34" charset="0"/>
              </a:rPr>
              <a:t>Begin with the company where the unauthorized activity occurred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pic>
        <p:nvPicPr>
          <p:cNvPr id="4" name="Content Placeholder 3" descr="goog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52000" y="1600200"/>
            <a:ext cx="7239999" cy="4525963"/>
          </a:xfrm>
          <a:ln w="25400">
            <a:solidFill>
              <a:schemeClr val="tx1"/>
            </a:solidFill>
          </a:ln>
        </p:spPr>
      </p:pic>
      <p:sp>
        <p:nvSpPr>
          <p:cNvPr id="5" name="Rounded Rectangle 4"/>
          <p:cNvSpPr/>
          <p:nvPr/>
        </p:nvSpPr>
        <p:spPr>
          <a:xfrm>
            <a:off x="2743200" y="4419600"/>
            <a:ext cx="1828800" cy="533400"/>
          </a:xfrm>
          <a:prstGeom prst="roundRect">
            <a:avLst/>
          </a:pr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14800" y="5791200"/>
            <a:ext cx="914400" cy="228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419600" y="2209800"/>
            <a:ext cx="762000" cy="228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14400" y="1524000"/>
            <a:ext cx="2362200" cy="457200"/>
          </a:xfrm>
          <a:prstGeom prst="roundRect">
            <a:avLst/>
          </a:prstGeom>
          <a:noFill/>
          <a:ln w="476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>
                <a:latin typeface="Franklin Gothic Book" pitchFamily="34" charset="0"/>
              </a:rPr>
              <a:t>Location</a:t>
            </a:r>
          </a:p>
          <a:p>
            <a:r>
              <a:rPr lang="en-US" dirty="0" smtClean="0">
                <a:latin typeface="Franklin Gothic Book" pitchFamily="34" charset="0"/>
              </a:rPr>
              <a:t>Begin with the company where the unauthorized activity occurred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Was an I.P. Address captured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Confirm time zone of I.P. Address capture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</a:t>
            </a:r>
            <a:r>
              <a:rPr lang="en-US" dirty="0" err="1" smtClean="0">
                <a:solidFill>
                  <a:srgbClr val="FFFF00"/>
                </a:solidFill>
                <a:latin typeface="Stencil" pitchFamily="82" charset="0"/>
              </a:rPr>
              <a:t>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pic>
        <p:nvPicPr>
          <p:cNvPr id="4" name="Content Placeholder 3" descr="ip address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3401" y="1295400"/>
            <a:ext cx="7937198" cy="5257800"/>
          </a:xfrm>
        </p:spPr>
      </p:pic>
      <p:sp>
        <p:nvSpPr>
          <p:cNvPr id="5" name="Rounded Rectangle 4"/>
          <p:cNvSpPr/>
          <p:nvPr/>
        </p:nvSpPr>
        <p:spPr>
          <a:xfrm>
            <a:off x="3048000" y="2209800"/>
            <a:ext cx="1219200" cy="3048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438400" y="3352800"/>
            <a:ext cx="2286000" cy="990600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Stencil" pitchFamily="82" charset="0"/>
              </a:rPr>
              <a:t>Internet Investigations</a:t>
            </a:r>
            <a:endParaRPr lang="en-US" dirty="0">
              <a:solidFill>
                <a:srgbClr val="FFFF00"/>
              </a:solidFill>
              <a:latin typeface="Stencil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>
                <a:latin typeface="Franklin Gothic Book" pitchFamily="34" charset="0"/>
              </a:rPr>
              <a:t>Location</a:t>
            </a:r>
          </a:p>
          <a:p>
            <a:r>
              <a:rPr lang="en-US" dirty="0" smtClean="0">
                <a:latin typeface="Franklin Gothic Book" pitchFamily="34" charset="0"/>
              </a:rPr>
              <a:t>The company where the unauthorized activity occurred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Was an I.P. Address captured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Confirm time zone of I.P. Address capture </a:t>
            </a:r>
          </a:p>
          <a:p>
            <a:r>
              <a:rPr lang="en-US" dirty="0" smtClean="0">
                <a:latin typeface="Franklin Gothic Book" pitchFamily="34" charset="0"/>
              </a:rPr>
              <a:t>Internet Service Provider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Search Warrant for subscriber records </a:t>
            </a:r>
          </a:p>
          <a:p>
            <a:pPr lvl="1"/>
            <a:r>
              <a:rPr lang="en-US" sz="3200" dirty="0" smtClean="0">
                <a:latin typeface="Franklin Gothic Book" pitchFamily="34" charset="0"/>
              </a:rPr>
              <a:t>May need to account for time zone differences</a:t>
            </a:r>
          </a:p>
          <a:p>
            <a:pPr lvl="1"/>
            <a:endParaRPr lang="en-US" dirty="0" smtClean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1967</TotalTime>
  <Words>315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Internet 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  <vt:lpstr>Internet investigations</vt:lpstr>
    </vt:vector>
  </TitlesOfParts>
  <Company>Glendora P.D.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Investigations</dc:title>
  <dc:creator>Portege Laptop</dc:creator>
  <cp:lastModifiedBy>Portege Laptop</cp:lastModifiedBy>
  <cp:revision>57</cp:revision>
  <dcterms:created xsi:type="dcterms:W3CDTF">2010-10-15T04:33:39Z</dcterms:created>
  <dcterms:modified xsi:type="dcterms:W3CDTF">2010-10-19T17:31:31Z</dcterms:modified>
</cp:coreProperties>
</file>